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6.jpg" ContentType="image/png"/>
  <Override PartName="/ppt/media/image38.jpg" ContentType="image/png"/>
  <Override PartName="/ppt/media/image41.jpg" ContentType="image/png"/>
  <Override PartName="/ppt/media/image43.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56" r:id="rId2"/>
    <p:sldId id="370" r:id="rId3"/>
    <p:sldId id="361" r:id="rId4"/>
    <p:sldId id="364" r:id="rId5"/>
    <p:sldId id="369" r:id="rId6"/>
    <p:sldId id="413" r:id="rId7"/>
    <p:sldId id="374" r:id="rId8"/>
    <p:sldId id="416" r:id="rId9"/>
    <p:sldId id="375" r:id="rId10"/>
    <p:sldId id="378" r:id="rId11"/>
    <p:sldId id="382" r:id="rId12"/>
    <p:sldId id="385" r:id="rId13"/>
    <p:sldId id="384" r:id="rId14"/>
    <p:sldId id="379" r:id="rId15"/>
    <p:sldId id="380" r:id="rId16"/>
    <p:sldId id="381" r:id="rId17"/>
    <p:sldId id="389" r:id="rId18"/>
    <p:sldId id="390" r:id="rId19"/>
    <p:sldId id="411" r:id="rId20"/>
    <p:sldId id="392" r:id="rId21"/>
    <p:sldId id="393" r:id="rId22"/>
    <p:sldId id="414" r:id="rId23"/>
    <p:sldId id="395" r:id="rId24"/>
    <p:sldId id="396" r:id="rId25"/>
    <p:sldId id="397" r:id="rId26"/>
    <p:sldId id="398" r:id="rId27"/>
    <p:sldId id="399" r:id="rId28"/>
    <p:sldId id="400" r:id="rId29"/>
    <p:sldId id="412" r:id="rId30"/>
    <p:sldId id="402" r:id="rId31"/>
    <p:sldId id="403" r:id="rId32"/>
    <p:sldId id="406" r:id="rId33"/>
    <p:sldId id="407" r:id="rId34"/>
    <p:sldId id="409" r:id="rId35"/>
    <p:sldId id="410" r:id="rId36"/>
  </p:sldIdLst>
  <p:sldSz cx="9144000" cy="5143500" type="screen16x9"/>
  <p:notesSz cx="6858000" cy="9144000"/>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875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70" autoAdjust="0"/>
  </p:normalViewPr>
  <p:slideViewPr>
    <p:cSldViewPr snapToGrid="0">
      <p:cViewPr varScale="1">
        <p:scale>
          <a:sx n="87" d="100"/>
          <a:sy n="87" d="100"/>
        </p:scale>
        <p:origin x="930"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B61649-C279-E146-9592-0A8B24F01858}" type="datetime1">
              <a:rPr kumimoji="1" lang="zh-CN" altLang="en-US" smtClean="0"/>
              <a:t>2017/9/21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18732C-7EFD-3442-9C4A-DF033EC795F4}" type="slidenum">
              <a:rPr kumimoji="1" lang="zh-CN" altLang="en-US" smtClean="0"/>
              <a:t>‹#›</a:t>
            </a:fld>
            <a:endParaRPr kumimoji="1" lang="zh-CN" altLang="en-US"/>
          </a:p>
        </p:txBody>
      </p:sp>
    </p:spTree>
    <p:extLst>
      <p:ext uri="{BB962C8B-B14F-4D97-AF65-F5344CB8AC3E}">
        <p14:creationId xmlns:p14="http://schemas.microsoft.com/office/powerpoint/2010/main" val="1332643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9878D-C979-4242-B6E3-55DA18AC8B88}" type="datetime1">
              <a:rPr lang="zh-CN" altLang="en-US" smtClean="0"/>
              <a:t>2017/9/21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57468-3D2A-4966-8557-CDBA45AFCCBA}" type="slidenum">
              <a:rPr lang="zh-CN" altLang="en-US" smtClean="0"/>
              <a:t>‹#›</a:t>
            </a:fld>
            <a:endParaRPr lang="zh-CN" altLang="en-US"/>
          </a:p>
        </p:txBody>
      </p:sp>
    </p:spTree>
    <p:extLst>
      <p:ext uri="{BB962C8B-B14F-4D97-AF65-F5344CB8AC3E}">
        <p14:creationId xmlns:p14="http://schemas.microsoft.com/office/powerpoint/2010/main" val="42006424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1</a:t>
            </a:fld>
            <a:endParaRPr lang="zh-CN" altLang="en-US"/>
          </a:p>
        </p:txBody>
      </p:sp>
    </p:spTree>
    <p:extLst>
      <p:ext uri="{BB962C8B-B14F-4D97-AF65-F5344CB8AC3E}">
        <p14:creationId xmlns:p14="http://schemas.microsoft.com/office/powerpoint/2010/main" val="60625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20</a:t>
            </a:fld>
            <a:endParaRPr lang="zh-CN" altLang="en-US"/>
          </a:p>
        </p:txBody>
      </p:sp>
    </p:spTree>
    <p:extLst>
      <p:ext uri="{BB962C8B-B14F-4D97-AF65-F5344CB8AC3E}">
        <p14:creationId xmlns:p14="http://schemas.microsoft.com/office/powerpoint/2010/main" val="1500712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21</a:t>
            </a:fld>
            <a:endParaRPr lang="zh-CN" altLang="en-US"/>
          </a:p>
        </p:txBody>
      </p:sp>
    </p:spTree>
    <p:extLst>
      <p:ext uri="{BB962C8B-B14F-4D97-AF65-F5344CB8AC3E}">
        <p14:creationId xmlns:p14="http://schemas.microsoft.com/office/powerpoint/2010/main" val="299012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22</a:t>
            </a:fld>
            <a:endParaRPr lang="zh-CN" altLang="en-US"/>
          </a:p>
        </p:txBody>
      </p:sp>
    </p:spTree>
    <p:extLst>
      <p:ext uri="{BB962C8B-B14F-4D97-AF65-F5344CB8AC3E}">
        <p14:creationId xmlns:p14="http://schemas.microsoft.com/office/powerpoint/2010/main" val="382451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23</a:t>
            </a:fld>
            <a:endParaRPr lang="zh-CN" altLang="en-US"/>
          </a:p>
        </p:txBody>
      </p:sp>
    </p:spTree>
    <p:extLst>
      <p:ext uri="{BB962C8B-B14F-4D97-AF65-F5344CB8AC3E}">
        <p14:creationId xmlns:p14="http://schemas.microsoft.com/office/powerpoint/2010/main" val="170269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24</a:t>
            </a:fld>
            <a:endParaRPr lang="zh-CN" altLang="en-US"/>
          </a:p>
        </p:txBody>
      </p:sp>
    </p:spTree>
    <p:extLst>
      <p:ext uri="{BB962C8B-B14F-4D97-AF65-F5344CB8AC3E}">
        <p14:creationId xmlns:p14="http://schemas.microsoft.com/office/powerpoint/2010/main" val="267986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25</a:t>
            </a:fld>
            <a:endParaRPr lang="zh-CN" altLang="en-US"/>
          </a:p>
        </p:txBody>
      </p:sp>
    </p:spTree>
    <p:extLst>
      <p:ext uri="{BB962C8B-B14F-4D97-AF65-F5344CB8AC3E}">
        <p14:creationId xmlns:p14="http://schemas.microsoft.com/office/powerpoint/2010/main" val="278320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26</a:t>
            </a:fld>
            <a:endParaRPr lang="zh-CN" altLang="en-US"/>
          </a:p>
        </p:txBody>
      </p:sp>
    </p:spTree>
    <p:extLst>
      <p:ext uri="{BB962C8B-B14F-4D97-AF65-F5344CB8AC3E}">
        <p14:creationId xmlns:p14="http://schemas.microsoft.com/office/powerpoint/2010/main" val="1727829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27</a:t>
            </a:fld>
            <a:endParaRPr lang="zh-CN" altLang="en-US"/>
          </a:p>
        </p:txBody>
      </p:sp>
    </p:spTree>
    <p:extLst>
      <p:ext uri="{BB962C8B-B14F-4D97-AF65-F5344CB8AC3E}">
        <p14:creationId xmlns:p14="http://schemas.microsoft.com/office/powerpoint/2010/main" val="350793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28</a:t>
            </a:fld>
            <a:endParaRPr lang="zh-CN" altLang="en-US"/>
          </a:p>
        </p:txBody>
      </p:sp>
    </p:spTree>
    <p:extLst>
      <p:ext uri="{BB962C8B-B14F-4D97-AF65-F5344CB8AC3E}">
        <p14:creationId xmlns:p14="http://schemas.microsoft.com/office/powerpoint/2010/main" val="35846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29</a:t>
            </a:fld>
            <a:endParaRPr lang="zh-CN" altLang="en-US"/>
          </a:p>
        </p:txBody>
      </p:sp>
    </p:spTree>
    <p:extLst>
      <p:ext uri="{BB962C8B-B14F-4D97-AF65-F5344CB8AC3E}">
        <p14:creationId xmlns:p14="http://schemas.microsoft.com/office/powerpoint/2010/main" val="53314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2</a:t>
            </a:fld>
            <a:endParaRPr lang="zh-CN" altLang="en-US"/>
          </a:p>
        </p:txBody>
      </p:sp>
    </p:spTree>
    <p:extLst>
      <p:ext uri="{BB962C8B-B14F-4D97-AF65-F5344CB8AC3E}">
        <p14:creationId xmlns:p14="http://schemas.microsoft.com/office/powerpoint/2010/main" val="3413920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30</a:t>
            </a:fld>
            <a:endParaRPr lang="zh-CN" altLang="en-US"/>
          </a:p>
        </p:txBody>
      </p:sp>
    </p:spTree>
    <p:extLst>
      <p:ext uri="{BB962C8B-B14F-4D97-AF65-F5344CB8AC3E}">
        <p14:creationId xmlns:p14="http://schemas.microsoft.com/office/powerpoint/2010/main" val="428666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31</a:t>
            </a:fld>
            <a:endParaRPr lang="zh-CN" altLang="en-US"/>
          </a:p>
        </p:txBody>
      </p:sp>
    </p:spTree>
    <p:extLst>
      <p:ext uri="{BB962C8B-B14F-4D97-AF65-F5344CB8AC3E}">
        <p14:creationId xmlns:p14="http://schemas.microsoft.com/office/powerpoint/2010/main" val="3336219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CB57468-3D2A-4966-8557-CDBA45AFCCBA}" type="slidenum">
              <a:rPr lang="zh-CN" altLang="en-US" smtClean="0"/>
              <a:t>32</a:t>
            </a:fld>
            <a:endParaRPr lang="zh-CN" altLang="en-US"/>
          </a:p>
        </p:txBody>
      </p:sp>
    </p:spTree>
    <p:extLst>
      <p:ext uri="{BB962C8B-B14F-4D97-AF65-F5344CB8AC3E}">
        <p14:creationId xmlns:p14="http://schemas.microsoft.com/office/powerpoint/2010/main" val="336827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35</a:t>
            </a:fld>
            <a:endParaRPr lang="zh-CN" altLang="en-US"/>
          </a:p>
        </p:txBody>
      </p:sp>
    </p:spTree>
    <p:extLst>
      <p:ext uri="{BB962C8B-B14F-4D97-AF65-F5344CB8AC3E}">
        <p14:creationId xmlns:p14="http://schemas.microsoft.com/office/powerpoint/2010/main" val="107858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6</a:t>
            </a:fld>
            <a:endParaRPr lang="zh-CN" altLang="en-US"/>
          </a:p>
        </p:txBody>
      </p:sp>
    </p:spTree>
    <p:extLst>
      <p:ext uri="{BB962C8B-B14F-4D97-AF65-F5344CB8AC3E}">
        <p14:creationId xmlns:p14="http://schemas.microsoft.com/office/powerpoint/2010/main" val="3115209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7</a:t>
            </a:fld>
            <a:endParaRPr lang="zh-CN" altLang="en-US"/>
          </a:p>
        </p:txBody>
      </p:sp>
    </p:spTree>
    <p:extLst>
      <p:ext uri="{BB962C8B-B14F-4D97-AF65-F5344CB8AC3E}">
        <p14:creationId xmlns:p14="http://schemas.microsoft.com/office/powerpoint/2010/main" val="249251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8</a:t>
            </a:fld>
            <a:endParaRPr lang="zh-CN" altLang="en-US"/>
          </a:p>
        </p:txBody>
      </p:sp>
    </p:spTree>
    <p:extLst>
      <p:ext uri="{BB962C8B-B14F-4D97-AF65-F5344CB8AC3E}">
        <p14:creationId xmlns:p14="http://schemas.microsoft.com/office/powerpoint/2010/main" val="1161211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9</a:t>
            </a:fld>
            <a:endParaRPr lang="zh-CN" altLang="en-US"/>
          </a:p>
        </p:txBody>
      </p:sp>
    </p:spTree>
    <p:extLst>
      <p:ext uri="{BB962C8B-B14F-4D97-AF65-F5344CB8AC3E}">
        <p14:creationId xmlns:p14="http://schemas.microsoft.com/office/powerpoint/2010/main" val="2356385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11</a:t>
            </a:fld>
            <a:endParaRPr lang="zh-CN" altLang="en-US"/>
          </a:p>
        </p:txBody>
      </p:sp>
    </p:spTree>
    <p:extLst>
      <p:ext uri="{BB962C8B-B14F-4D97-AF65-F5344CB8AC3E}">
        <p14:creationId xmlns:p14="http://schemas.microsoft.com/office/powerpoint/2010/main" val="321392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18</a:t>
            </a:fld>
            <a:endParaRPr lang="zh-CN" altLang="en-US"/>
          </a:p>
        </p:txBody>
      </p:sp>
    </p:spTree>
    <p:extLst>
      <p:ext uri="{BB962C8B-B14F-4D97-AF65-F5344CB8AC3E}">
        <p14:creationId xmlns:p14="http://schemas.microsoft.com/office/powerpoint/2010/main" val="221583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B57468-3D2A-4966-8557-CDBA45AFCCBA}" type="slidenum">
              <a:rPr lang="zh-CN" altLang="en-US" smtClean="0"/>
              <a:t>19</a:t>
            </a:fld>
            <a:endParaRPr lang="zh-CN" altLang="en-US"/>
          </a:p>
        </p:txBody>
      </p:sp>
    </p:spTree>
    <p:extLst>
      <p:ext uri="{BB962C8B-B14F-4D97-AF65-F5344CB8AC3E}">
        <p14:creationId xmlns:p14="http://schemas.microsoft.com/office/powerpoint/2010/main" val="697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0F5C876F-531A-1D41-BFA1-5A2FE26B0712}" type="datetime1">
              <a:rPr lang="zh-CN" altLang="en-US" smtClean="0"/>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2334952156"/>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E028484-E027-E54D-92F7-1C3400FCE8E4}" type="datetime1">
              <a:rPr lang="zh-CN" altLang="en-US" smtClean="0"/>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1713760579"/>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A60ECF8-F2E7-F848-9AB1-7CBE315C462D}" type="datetime1">
              <a:rPr lang="zh-CN" altLang="en-US" smtClean="0"/>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2750943205"/>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讲义正文模版带底标">
    <p:spTree>
      <p:nvGrpSpPr>
        <p:cNvPr id="1" name=""/>
        <p:cNvGrpSpPr/>
        <p:nvPr/>
      </p:nvGrpSpPr>
      <p:grpSpPr>
        <a:xfrm>
          <a:off x="0" y="0"/>
          <a:ext cx="0" cy="0"/>
          <a:chOff x="0" y="0"/>
          <a:chExt cx="0" cy="0"/>
        </a:xfrm>
      </p:grpSpPr>
      <p:sp>
        <p:nvSpPr>
          <p:cNvPr id="2" name="标题 1"/>
          <p:cNvSpPr>
            <a:spLocks noGrp="1"/>
          </p:cNvSpPr>
          <p:nvPr>
            <p:ph type="title"/>
          </p:nvPr>
        </p:nvSpPr>
        <p:spPr>
          <a:xfrm>
            <a:off x="457170" y="205954"/>
            <a:ext cx="8229660" cy="388340"/>
          </a:xfrm>
          <a:prstGeom prst="rect">
            <a:avLst/>
          </a:prstGeom>
        </p:spPr>
        <p:txBody>
          <a:bodyPr/>
          <a:lstStyle>
            <a:lvl1pPr>
              <a:defRPr sz="2213" b="1">
                <a:solidFill>
                  <a:srgbClr val="1A2F4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3" name="直接连接符 2"/>
          <p:cNvCxnSpPr/>
          <p:nvPr userDrawn="1"/>
        </p:nvCxnSpPr>
        <p:spPr>
          <a:xfrm>
            <a:off x="447676" y="594294"/>
            <a:ext cx="8115300" cy="0"/>
          </a:xfrm>
          <a:prstGeom prst="line">
            <a:avLst/>
          </a:prstGeom>
          <a:ln>
            <a:solidFill>
              <a:srgbClr val="354B5E"/>
            </a:solidFill>
          </a:ln>
        </p:spPr>
        <p:style>
          <a:lnRef idx="1">
            <a:schemeClr val="accent1"/>
          </a:lnRef>
          <a:fillRef idx="0">
            <a:schemeClr val="accent1"/>
          </a:fillRef>
          <a:effectRef idx="0">
            <a:schemeClr val="accent1"/>
          </a:effectRef>
          <a:fontRef idx="minor">
            <a:schemeClr val="tx1"/>
          </a:fontRef>
        </p:style>
      </p:cxnSp>
      <p:grpSp>
        <p:nvGrpSpPr>
          <p:cNvPr id="4" name="组合 6" descr="e7d195523061f1c0b9c437df2358c0cda14f5041a22fabbfBE2BE37675DC7AB669ED1A17F222BC996230C869F9A73B775AB9A6F73BCC744AF1BB55A31F7D215610F6B48D481C98CFAE215B20EECA2E6E908655D05A01C6E1B186E2F56062E3C2F1CB3BB96CA4FCACC228D1F8B88FA2430B4AB5DB04B936341C903BA826F6F49F18BC8EB2514CBDDA298D4BBB8C187945"/>
          <p:cNvGrpSpPr/>
          <p:nvPr userDrawn="1"/>
        </p:nvGrpSpPr>
        <p:grpSpPr bwMode="auto">
          <a:xfrm>
            <a:off x="180460" y="138918"/>
            <a:ext cx="134541" cy="472679"/>
            <a:chOff x="0" y="0"/>
            <a:chExt cx="180000" cy="630000"/>
          </a:xfrm>
          <a:solidFill>
            <a:srgbClr val="D3392D"/>
          </a:solidFill>
        </p:grpSpPr>
        <p:sp>
          <p:nvSpPr>
            <p:cNvPr id="5" name="圆角矩形 7"/>
            <p:cNvSpPr>
              <a:spLocks noChangeArrowheads="1"/>
            </p:cNvSpPr>
            <p:nvPr userDrawn="1"/>
          </p:nvSpPr>
          <p:spPr bwMode="auto">
            <a:xfrm>
              <a:off x="0" y="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sp>
          <p:nvSpPr>
            <p:cNvPr id="6" name="圆角矩形 8"/>
            <p:cNvSpPr>
              <a:spLocks noChangeArrowheads="1"/>
            </p:cNvSpPr>
            <p:nvPr userDrawn="1"/>
          </p:nvSpPr>
          <p:spPr bwMode="auto">
            <a:xfrm>
              <a:off x="0" y="22534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sp>
          <p:nvSpPr>
            <p:cNvPr id="7" name="圆角矩形 9"/>
            <p:cNvSpPr>
              <a:spLocks noChangeArrowheads="1"/>
            </p:cNvSpPr>
            <p:nvPr userDrawn="1"/>
          </p:nvSpPr>
          <p:spPr bwMode="auto">
            <a:xfrm>
              <a:off x="0" y="45068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grpSp>
      <p:sp>
        <p:nvSpPr>
          <p:cNvPr id="11" name="Shape 145"/>
          <p:cNvSpPr/>
          <p:nvPr userDrawn="1"/>
        </p:nvSpPr>
        <p:spPr>
          <a:xfrm rot="5400000">
            <a:off x="4529786" y="549600"/>
            <a:ext cx="84428" cy="9144000"/>
          </a:xfrm>
          <a:prstGeom prst="rect">
            <a:avLst/>
          </a:prstGeom>
          <a:gradFill flip="none" rotWithShape="1">
            <a:gsLst>
              <a:gs pos="0">
                <a:schemeClr val="bg2">
                  <a:alpha val="80000"/>
                  <a:lumMod val="95000"/>
                  <a:lumOff val="5000"/>
                </a:schemeClr>
              </a:gs>
              <a:gs pos="88000">
                <a:schemeClr val="bg2"/>
              </a:gs>
              <a:gs pos="63000">
                <a:srgbClr val="F35A53">
                  <a:alpha val="95000"/>
                </a:srgbClr>
              </a:gs>
              <a:gs pos="25000">
                <a:schemeClr val="bg2">
                  <a:lumMod val="90000"/>
                  <a:lumOff val="10000"/>
                  <a:alpha val="85000"/>
                </a:schemeClr>
              </a:gs>
              <a:gs pos="49000">
                <a:schemeClr val="bg2">
                  <a:alpha val="90000"/>
                </a:schemeClr>
              </a:gs>
            </a:gsLst>
            <a:path path="circle">
              <a:fillToRect l="50000" t="50000" r="50000" b="50000"/>
            </a:path>
            <a:tileRect/>
          </a:gradFill>
          <a:ln w="12700">
            <a:miter lim="400000"/>
          </a:ln>
        </p:spPr>
        <p:txBody>
          <a:bodyPr lIns="34285" tIns="34285" rIns="34285" bIns="34285" anchor="ctr"/>
          <a:lstStyle>
            <a:lvl1pPr defTabSz="1828165">
              <a:defRPr sz="9000">
                <a:solidFill>
                  <a:srgbClr val="FFFFFF"/>
                </a:solidFill>
                <a:latin typeface="Calibri" panose="020F0502020204030204"/>
                <a:ea typeface="Calibri" panose="020F0502020204030204"/>
                <a:cs typeface="Calibri" panose="020F0502020204030204"/>
                <a:sym typeface="Calibri" panose="020F0502020204030204"/>
              </a:defRPr>
            </a:lvl1pPr>
          </a:lstStyle>
          <a:p>
            <a:endParaRPr sz="3375" dirty="0"/>
          </a:p>
        </p:txBody>
      </p:sp>
      <p:sp>
        <p:nvSpPr>
          <p:cNvPr id="8" name="直角三角形 7" descr="e7d195523061f1c0b9c437df2358c0cda14f5041a22fabbfBE2BE37675DC7AB669ED1A17F222BC996230C869F9A73B775AB9A6F73BCC744AF1BB55A31F7D215610F6B48D481C98CFAE215B20EECA2E6E908655D05A01C6E1B186E2F56062E3C2F1CB3BB96CA4FCACC228D1F8B88FA2430B4AB5DB04B936341C903BA826F6F49F18BC8EB2514CBDDA298D4BBB8C187945"/>
          <p:cNvSpPr/>
          <p:nvPr userDrawn="1"/>
        </p:nvSpPr>
        <p:spPr>
          <a:xfrm flipH="1">
            <a:off x="8458200" y="4514851"/>
            <a:ext cx="685800" cy="640070"/>
          </a:xfrm>
          <a:prstGeom prst="rtTriangle">
            <a:avLst/>
          </a:prstGeom>
          <a:solidFill>
            <a:srgbClr val="F35A5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5" tIns="34288" rIns="68575" bIns="34288" rtlCol="0" anchor="ctr"/>
          <a:lstStyle/>
          <a:p>
            <a:pPr lvl="0" algn="ctr"/>
            <a:endParaRPr lang="zh-CN" altLang="en-US" sz="675"/>
          </a:p>
        </p:txBody>
      </p:sp>
      <p:pic>
        <p:nvPicPr>
          <p:cNvPr id="12" name="pasted-image.pdf"/>
          <p:cNvPicPr>
            <a:picLocks noChangeAspect="1"/>
          </p:cNvPicPr>
          <p:nvPr userDrawn="1"/>
        </p:nvPicPr>
        <p:blipFill>
          <a:blip r:embed="rId2"/>
          <a:srcRect r="60834"/>
          <a:stretch>
            <a:fillRect/>
          </a:stretch>
        </p:blipFill>
        <p:spPr>
          <a:xfrm>
            <a:off x="8802465" y="4823406"/>
            <a:ext cx="281417" cy="318003"/>
          </a:xfrm>
          <a:prstGeom prst="rect">
            <a:avLst/>
          </a:prstGeom>
          <a:ln w="12700">
            <a:miter lim="400000"/>
            <a:headEnd/>
            <a:tailEnd/>
          </a:ln>
        </p:spPr>
      </p:pic>
    </p:spTree>
    <p:extLst>
      <p:ext uri="{BB962C8B-B14F-4D97-AF65-F5344CB8AC3E}">
        <p14:creationId xmlns:p14="http://schemas.microsoft.com/office/powerpoint/2010/main" val="109691255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讲义正文模版带底标">
    <p:spTree>
      <p:nvGrpSpPr>
        <p:cNvPr id="1" name=""/>
        <p:cNvGrpSpPr/>
        <p:nvPr/>
      </p:nvGrpSpPr>
      <p:grpSpPr>
        <a:xfrm>
          <a:off x="0" y="0"/>
          <a:ext cx="0" cy="0"/>
          <a:chOff x="0" y="0"/>
          <a:chExt cx="0" cy="0"/>
        </a:xfrm>
      </p:grpSpPr>
      <p:sp>
        <p:nvSpPr>
          <p:cNvPr id="2" name="标题 1"/>
          <p:cNvSpPr>
            <a:spLocks noGrp="1"/>
          </p:cNvSpPr>
          <p:nvPr>
            <p:ph type="title"/>
          </p:nvPr>
        </p:nvSpPr>
        <p:spPr>
          <a:xfrm>
            <a:off x="457170" y="205954"/>
            <a:ext cx="8229660" cy="388340"/>
          </a:xfrm>
          <a:prstGeom prst="rect">
            <a:avLst/>
          </a:prstGeom>
        </p:spPr>
        <p:txBody>
          <a:bodyPr/>
          <a:lstStyle>
            <a:lvl1pPr>
              <a:defRPr sz="2213" b="1">
                <a:solidFill>
                  <a:srgbClr val="1A2F49"/>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3" name="直接连接符 2"/>
          <p:cNvCxnSpPr/>
          <p:nvPr userDrawn="1"/>
        </p:nvCxnSpPr>
        <p:spPr>
          <a:xfrm>
            <a:off x="447676" y="594294"/>
            <a:ext cx="8115300" cy="0"/>
          </a:xfrm>
          <a:prstGeom prst="line">
            <a:avLst/>
          </a:prstGeom>
          <a:ln>
            <a:solidFill>
              <a:srgbClr val="354B5E"/>
            </a:solidFill>
          </a:ln>
        </p:spPr>
        <p:style>
          <a:lnRef idx="1">
            <a:schemeClr val="accent1"/>
          </a:lnRef>
          <a:fillRef idx="0">
            <a:schemeClr val="accent1"/>
          </a:fillRef>
          <a:effectRef idx="0">
            <a:schemeClr val="accent1"/>
          </a:effectRef>
          <a:fontRef idx="minor">
            <a:schemeClr val="tx1"/>
          </a:fontRef>
        </p:style>
      </p:cxnSp>
      <p:grpSp>
        <p:nvGrpSpPr>
          <p:cNvPr id="4" name="组合 6" descr="e7d195523061f1c0b9c437df2358c0cda14f5041a22fabbfBE2BE37675DC7AB669ED1A17F222BC996230C869F9A73B775AB9A6F73BCC744AF1BB55A31F7D215610F6B48D481C98CFAE215B20EECA2E6E908655D05A01C6E1B186E2F56062E3C2F1CB3BB96CA4FCACC228D1F8B88FA2430B4AB5DB04B936341C903BA826F6F49F18BC8EB2514CBDDA298D4BBB8C187945"/>
          <p:cNvGrpSpPr/>
          <p:nvPr userDrawn="1"/>
        </p:nvGrpSpPr>
        <p:grpSpPr bwMode="auto">
          <a:xfrm>
            <a:off x="180460" y="138918"/>
            <a:ext cx="134541" cy="472679"/>
            <a:chOff x="0" y="0"/>
            <a:chExt cx="180000" cy="630000"/>
          </a:xfrm>
          <a:solidFill>
            <a:srgbClr val="D3392D"/>
          </a:solidFill>
        </p:grpSpPr>
        <p:sp>
          <p:nvSpPr>
            <p:cNvPr id="5" name="圆角矩形 7"/>
            <p:cNvSpPr>
              <a:spLocks noChangeArrowheads="1"/>
            </p:cNvSpPr>
            <p:nvPr userDrawn="1"/>
          </p:nvSpPr>
          <p:spPr bwMode="auto">
            <a:xfrm>
              <a:off x="0" y="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sp>
          <p:nvSpPr>
            <p:cNvPr id="6" name="圆角矩形 8"/>
            <p:cNvSpPr>
              <a:spLocks noChangeArrowheads="1"/>
            </p:cNvSpPr>
            <p:nvPr userDrawn="1"/>
          </p:nvSpPr>
          <p:spPr bwMode="auto">
            <a:xfrm>
              <a:off x="0" y="22534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sp>
          <p:nvSpPr>
            <p:cNvPr id="7" name="圆角矩形 9"/>
            <p:cNvSpPr>
              <a:spLocks noChangeArrowheads="1"/>
            </p:cNvSpPr>
            <p:nvPr userDrawn="1"/>
          </p:nvSpPr>
          <p:spPr bwMode="auto">
            <a:xfrm>
              <a:off x="0" y="450680"/>
              <a:ext cx="180000" cy="179320"/>
            </a:xfrm>
            <a:prstGeom prst="roundRect">
              <a:avLst>
                <a:gd name="adj" fmla="val 16667"/>
              </a:avLst>
            </a:prstGeom>
            <a:solidFill>
              <a:srgbClr val="F35A53"/>
            </a:solidFill>
            <a:ln w="9525">
              <a:noFill/>
              <a:round/>
            </a:ln>
          </p:spPr>
          <p:txBody>
            <a:bodyPr anchor="ctr"/>
            <a:lstStyle/>
            <a:p>
              <a:pPr algn="ctr" eaLnBrk="1" hangingPunct="1">
                <a:defRPr/>
              </a:pPr>
              <a:endParaRPr lang="zh-CN" altLang="en-US" sz="675">
                <a:solidFill>
                  <a:srgbClr val="FFFFFF"/>
                </a:solidFill>
              </a:endParaRPr>
            </a:p>
          </p:txBody>
        </p:sp>
      </p:grpSp>
      <p:sp>
        <p:nvSpPr>
          <p:cNvPr id="11" name="Shape 145"/>
          <p:cNvSpPr/>
          <p:nvPr userDrawn="1"/>
        </p:nvSpPr>
        <p:spPr>
          <a:xfrm rot="5400000">
            <a:off x="4529786" y="549600"/>
            <a:ext cx="84428" cy="9144000"/>
          </a:xfrm>
          <a:prstGeom prst="rect">
            <a:avLst/>
          </a:prstGeom>
          <a:gradFill flip="none" rotWithShape="1">
            <a:gsLst>
              <a:gs pos="0">
                <a:schemeClr val="bg2">
                  <a:alpha val="80000"/>
                  <a:lumMod val="95000"/>
                  <a:lumOff val="5000"/>
                </a:schemeClr>
              </a:gs>
              <a:gs pos="88000">
                <a:schemeClr val="bg2"/>
              </a:gs>
              <a:gs pos="63000">
                <a:srgbClr val="F35A53">
                  <a:alpha val="95000"/>
                </a:srgbClr>
              </a:gs>
              <a:gs pos="25000">
                <a:schemeClr val="bg2">
                  <a:lumMod val="90000"/>
                  <a:lumOff val="10000"/>
                  <a:alpha val="85000"/>
                </a:schemeClr>
              </a:gs>
              <a:gs pos="49000">
                <a:schemeClr val="bg2">
                  <a:alpha val="90000"/>
                </a:schemeClr>
              </a:gs>
            </a:gsLst>
            <a:path path="circle">
              <a:fillToRect l="50000" t="50000" r="50000" b="50000"/>
            </a:path>
            <a:tileRect/>
          </a:gradFill>
          <a:ln w="12700">
            <a:miter lim="400000"/>
          </a:ln>
        </p:spPr>
        <p:txBody>
          <a:bodyPr lIns="34285" tIns="34285" rIns="34285" bIns="34285" anchor="ctr"/>
          <a:lstStyle>
            <a:lvl1pPr defTabSz="1828165">
              <a:defRPr sz="9000">
                <a:solidFill>
                  <a:srgbClr val="FFFFFF"/>
                </a:solidFill>
                <a:latin typeface="Calibri" panose="020F0502020204030204"/>
                <a:ea typeface="Calibri" panose="020F0502020204030204"/>
                <a:cs typeface="Calibri" panose="020F0502020204030204"/>
                <a:sym typeface="Calibri" panose="020F0502020204030204"/>
              </a:defRPr>
            </a:lvl1pPr>
          </a:lstStyle>
          <a:p>
            <a:endParaRPr sz="3375" dirty="0"/>
          </a:p>
        </p:txBody>
      </p:sp>
      <p:sp>
        <p:nvSpPr>
          <p:cNvPr id="8" name="直角三角形 7" descr="e7d195523061f1c0b9c437df2358c0cda14f5041a22fabbfBE2BE37675DC7AB669ED1A17F222BC996230C869F9A73B775AB9A6F73BCC744AF1BB55A31F7D215610F6B48D481C98CFAE215B20EECA2E6E908655D05A01C6E1B186E2F56062E3C2F1CB3BB96CA4FCACC228D1F8B88FA2430B4AB5DB04B936341C903BA826F6F49F18BC8EB2514CBDDA298D4BBB8C187945"/>
          <p:cNvSpPr/>
          <p:nvPr userDrawn="1"/>
        </p:nvSpPr>
        <p:spPr>
          <a:xfrm flipH="1">
            <a:off x="8458200" y="4514851"/>
            <a:ext cx="685800" cy="640070"/>
          </a:xfrm>
          <a:prstGeom prst="rtTriangle">
            <a:avLst/>
          </a:prstGeom>
          <a:solidFill>
            <a:srgbClr val="F35A5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5" tIns="34288" rIns="68575" bIns="34288" rtlCol="0" anchor="ctr"/>
          <a:lstStyle/>
          <a:p>
            <a:pPr lvl="0" algn="ctr"/>
            <a:endParaRPr lang="zh-CN" altLang="en-US" sz="675"/>
          </a:p>
        </p:txBody>
      </p:sp>
      <p:pic>
        <p:nvPicPr>
          <p:cNvPr id="12" name="pasted-image.pdf"/>
          <p:cNvPicPr>
            <a:picLocks noChangeAspect="1"/>
          </p:cNvPicPr>
          <p:nvPr userDrawn="1"/>
        </p:nvPicPr>
        <p:blipFill>
          <a:blip r:embed="rId2"/>
          <a:srcRect r="60834"/>
          <a:stretch>
            <a:fillRect/>
          </a:stretch>
        </p:blipFill>
        <p:spPr>
          <a:xfrm>
            <a:off x="8802465" y="4823406"/>
            <a:ext cx="281417" cy="318003"/>
          </a:xfrm>
          <a:prstGeom prst="rect">
            <a:avLst/>
          </a:prstGeom>
          <a:ln w="12700">
            <a:miter lim="400000"/>
            <a:headEnd/>
            <a:tailEnd/>
          </a:ln>
        </p:spPr>
      </p:pic>
      <p:sp>
        <p:nvSpPr>
          <p:cNvPr id="10" name="文本占位符 9"/>
          <p:cNvSpPr>
            <a:spLocks noGrp="1"/>
          </p:cNvSpPr>
          <p:nvPr>
            <p:ph type="body" sz="quarter" idx="10" hasCustomPrompt="1"/>
          </p:nvPr>
        </p:nvSpPr>
        <p:spPr>
          <a:xfrm>
            <a:off x="600036" y="818027"/>
            <a:ext cx="7917357" cy="3849440"/>
          </a:xfrm>
          <a:prstGeom prst="rect">
            <a:avLst/>
          </a:prstGeom>
        </p:spPr>
        <p:txBody>
          <a:bodyPr/>
          <a:lstStyle>
            <a:lvl1pPr>
              <a:lnSpc>
                <a:spcPct val="100000"/>
              </a:lnSpc>
              <a:defRPr sz="1350" b="1">
                <a:solidFill>
                  <a:srgbClr val="1D2933"/>
                </a:solidFill>
                <a:latin typeface="+mj-ea"/>
                <a:ea typeface="+mj-ea"/>
              </a:defRPr>
            </a:lvl1pPr>
            <a:lvl2pPr>
              <a:defRPr b="1">
                <a:solidFill>
                  <a:srgbClr val="1D2933"/>
                </a:solidFill>
                <a:latin typeface="+mj-ea"/>
                <a:ea typeface="+mj-ea"/>
              </a:defRPr>
            </a:lvl2pPr>
            <a:lvl3pPr>
              <a:defRPr b="1">
                <a:solidFill>
                  <a:srgbClr val="1D2933"/>
                </a:solidFill>
                <a:latin typeface="+mj-ea"/>
                <a:ea typeface="+mj-ea"/>
              </a:defRPr>
            </a:lvl3pPr>
            <a:lvl4pPr>
              <a:defRPr b="1">
                <a:solidFill>
                  <a:srgbClr val="1D2933"/>
                </a:solidFill>
                <a:latin typeface="+mj-ea"/>
                <a:ea typeface="+mj-ea"/>
              </a:defRPr>
            </a:lvl4pPr>
            <a:lvl5pPr>
              <a:defRPr b="1">
                <a:solidFill>
                  <a:srgbClr val="1D2933"/>
                </a:solidFill>
                <a:latin typeface="+mj-ea"/>
                <a:ea typeface="+mj-ea"/>
              </a:defRPr>
            </a:lvl5pPr>
          </a:lstStyle>
          <a:p>
            <a:pPr lvl="0"/>
            <a:r>
              <a:rPr lang="zh-CN" altLang="en-US" dirty="0"/>
              <a:t>编辑母版文本样式</a:t>
            </a:r>
          </a:p>
        </p:txBody>
      </p:sp>
    </p:spTree>
    <p:extLst>
      <p:ext uri="{BB962C8B-B14F-4D97-AF65-F5344CB8AC3E}">
        <p14:creationId xmlns:p14="http://schemas.microsoft.com/office/powerpoint/2010/main" val="18929577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F7B3327-54A0-5041-B07F-934D7298E2EE}" type="datetime1">
              <a:rPr lang="zh-CN" altLang="en-US" smtClean="0"/>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3686903236"/>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CB85508-0378-674A-822A-BCCC08067305}" type="datetime1">
              <a:rPr lang="zh-CN" altLang="en-US" smtClean="0"/>
              <a:t>2017/9/21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1619211751"/>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78BC3C0-55ED-544B-9048-EC1DD853C2B8}" type="datetime1">
              <a:rPr lang="zh-CN" altLang="en-US" smtClean="0"/>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3115258354"/>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B14CDD-CA68-314B-9ADC-200BCBC51026}" type="datetime1">
              <a:rPr lang="zh-CN" altLang="en-US" smtClean="0"/>
              <a:t>2017/9/21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3207983091"/>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7D06376-E967-0B45-B3FF-76DFACA380F7}" type="datetime1">
              <a:rPr lang="zh-CN" altLang="en-US" smtClean="0"/>
              <a:t>2017/9/21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1764367663"/>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841B4-3094-F54E-A74A-0E80DB11389A}" type="datetime1">
              <a:rPr lang="zh-CN" altLang="en-US" smtClean="0"/>
              <a:t>2017/9/21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1247907333"/>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0CF3B2C6-E450-0846-9C91-2635E5C1098C}" type="datetime1">
              <a:rPr lang="zh-CN" altLang="en-US" smtClean="0"/>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2008205723"/>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213D311-0F97-A343-B71F-1A64BEEA6700}" type="datetime1">
              <a:rPr lang="zh-CN" altLang="en-US" smtClean="0"/>
              <a:t>2017/9/21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AEB12DD-E797-44F6-9BCC-EF71B9671ECC}" type="slidenum">
              <a:rPr lang="zh-CN" altLang="en-US" smtClean="0"/>
              <a:t>‹#›</a:t>
            </a:fld>
            <a:endParaRPr lang="zh-CN" altLang="en-US"/>
          </a:p>
        </p:txBody>
      </p:sp>
    </p:spTree>
    <p:extLst>
      <p:ext uri="{BB962C8B-B14F-4D97-AF65-F5344CB8AC3E}">
        <p14:creationId xmlns:p14="http://schemas.microsoft.com/office/powerpoint/2010/main" val="966920972"/>
      </p:ext>
    </p:extLst>
  </p:cSld>
  <p:clrMapOvr>
    <a:masterClrMapping/>
  </p:clrMapOvr>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745178-F7D1-F246-B2E1-94341D9EF0E2}" type="datetime1">
              <a:rPr lang="zh-CN" altLang="en-US" smtClean="0"/>
              <a:t>2017/9/21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68533"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AEB12DD-E797-44F6-9BCC-EF71B9671ECC}" type="slidenum">
              <a:rPr lang="zh-CN" altLang="en-US" smtClean="0"/>
              <a:t>‹#›</a:t>
            </a:fld>
            <a:endParaRPr lang="zh-CN" altLang="en-US"/>
          </a:p>
        </p:txBody>
      </p:sp>
      <p:pic>
        <p:nvPicPr>
          <p:cNvPr id="7" name="图片 6" descr="logo-02.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560119" y="266922"/>
            <a:ext cx="418744" cy="418744"/>
          </a:xfrm>
          <a:prstGeom prst="rect">
            <a:avLst/>
          </a:prstGeom>
        </p:spPr>
      </p:pic>
      <p:sp>
        <p:nvSpPr>
          <p:cNvPr id="8" name="矩形 7"/>
          <p:cNvSpPr/>
          <p:nvPr userDrawn="1"/>
        </p:nvSpPr>
        <p:spPr>
          <a:xfrm>
            <a:off x="6375606" y="389380"/>
            <a:ext cx="2236510" cy="246221"/>
          </a:xfrm>
          <a:prstGeom prst="rect">
            <a:avLst/>
          </a:prstGeom>
        </p:spPr>
        <p:txBody>
          <a:bodyPr wrap="none">
            <a:spAutoFit/>
          </a:bodyPr>
          <a:lstStyle/>
          <a:p>
            <a:pPr algn="r">
              <a:defRPr/>
            </a:pPr>
            <a:r>
              <a:rPr lang="zh-CN" altLang="en-US" sz="1000" dirty="0">
                <a:latin typeface="微软雅黑"/>
                <a:ea typeface="微软雅黑"/>
                <a:cs typeface="微软雅黑"/>
              </a:rPr>
              <a:t>洽客－新零售一站式解决方案服务商</a:t>
            </a:r>
          </a:p>
        </p:txBody>
      </p:sp>
    </p:spTree>
    <p:extLst>
      <p:ext uri="{BB962C8B-B14F-4D97-AF65-F5344CB8AC3E}">
        <p14:creationId xmlns:p14="http://schemas.microsoft.com/office/powerpoint/2010/main" val="963601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slow" p14:dur="4750" advTm="0">
        <p14:vortex dir="r"/>
      </p:transition>
    </mc:Choice>
    <mc:Fallback xmlns="">
      <p:transition spd="slow" advTm="0">
        <p:fade/>
      </p:transition>
    </mc:Fallback>
  </mc:AlternateConten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tif"/><Relationship Id="rId7"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24.tif"/></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16.xml.rels><?xml version="1.0" encoding="UTF-8" standalone="yes"?>
<Relationships xmlns="http://schemas.openxmlformats.org/package/2006/relationships"><Relationship Id="rId3" Type="http://schemas.openxmlformats.org/officeDocument/2006/relationships/image" Target="../media/image24.tif"/><Relationship Id="rId7" Type="http://schemas.openxmlformats.org/officeDocument/2006/relationships/image" Target="../media/image47.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81.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3.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958" y="-1820738"/>
            <a:ext cx="609600" cy="609600"/>
          </a:xfrm>
          <a:prstGeom prst="rect">
            <a:avLst/>
          </a:prstGeom>
        </p:spPr>
      </p:pic>
      <p:sp>
        <p:nvSpPr>
          <p:cNvPr id="2" name="日期占位符 1"/>
          <p:cNvSpPr>
            <a:spLocks noGrp="1"/>
          </p:cNvSpPr>
          <p:nvPr>
            <p:ph type="dt" sz="half" idx="10"/>
          </p:nvPr>
        </p:nvSpPr>
        <p:spPr/>
        <p:txBody>
          <a:bodyPr/>
          <a:lstStyle/>
          <a:p>
            <a:fld id="{89A41934-432C-3846-8F12-023DD17DCB97}"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1</a:t>
            </a:fld>
            <a:endParaRPr lang="zh-CN" altLang="en-US"/>
          </a:p>
        </p:txBody>
      </p:sp>
      <p:pic>
        <p:nvPicPr>
          <p:cNvPr id="12" name="图片 11" descr="28557eec0524559d48597138179b36cf.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7" y="713787"/>
            <a:ext cx="9144000" cy="3751343"/>
          </a:xfrm>
          <a:prstGeom prst="rect">
            <a:avLst/>
          </a:prstGeom>
        </p:spPr>
      </p:pic>
      <p:grpSp>
        <p:nvGrpSpPr>
          <p:cNvPr id="13" name="组合 8"/>
          <p:cNvGrpSpPr/>
          <p:nvPr/>
        </p:nvGrpSpPr>
        <p:grpSpPr>
          <a:xfrm>
            <a:off x="4396" y="4616196"/>
            <a:ext cx="9139604" cy="319855"/>
            <a:chOff x="0" y="3336726"/>
            <a:chExt cx="12186138" cy="426473"/>
          </a:xfrm>
        </p:grpSpPr>
        <p:cxnSp>
          <p:nvCxnSpPr>
            <p:cNvPr id="14" name="直接连接符 5"/>
            <p:cNvCxnSpPr/>
            <p:nvPr/>
          </p:nvCxnSpPr>
          <p:spPr>
            <a:xfrm>
              <a:off x="0" y="3336726"/>
              <a:ext cx="12186138" cy="0"/>
            </a:xfrm>
            <a:prstGeom prst="line">
              <a:avLst/>
            </a:prstGeom>
            <a:ln w="228600" cmpd="sng">
              <a:solidFill>
                <a:srgbClr val="4472C4"/>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flipH="1" flipV="1">
              <a:off x="5909485" y="3446676"/>
              <a:ext cx="367167" cy="316523"/>
            </a:xfrm>
            <a:prstGeom prst="triangl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solidFill>
                  <a:srgbClr val="4472C4"/>
                </a:solidFill>
              </a:endParaRPr>
            </a:p>
          </p:txBody>
        </p:sp>
      </p:grpSp>
      <p:sp>
        <p:nvSpPr>
          <p:cNvPr id="16" name="文本框 15"/>
          <p:cNvSpPr txBox="1"/>
          <p:nvPr/>
        </p:nvSpPr>
        <p:spPr>
          <a:xfrm>
            <a:off x="0" y="3407535"/>
            <a:ext cx="6528289" cy="969496"/>
          </a:xfrm>
          <a:prstGeom prst="rect">
            <a:avLst/>
          </a:prstGeom>
          <a:noFill/>
        </p:spPr>
        <p:txBody>
          <a:bodyPr wrap="square" rtlCol="0">
            <a:spAutoFit/>
          </a:bodyPr>
          <a:lstStyle/>
          <a:p>
            <a:pPr algn="ctr"/>
            <a:r>
              <a:rPr lang="zh-CN" altLang="en-US" sz="3200" b="1" dirty="0">
                <a:solidFill>
                  <a:srgbClr val="4472C4"/>
                </a:solidFill>
                <a:latin typeface="微软雅黑" panose="020B0503020204020204" pitchFamily="34" charset="-122"/>
                <a:ea typeface="微软雅黑" panose="020B0503020204020204" pitchFamily="34" charset="-122"/>
              </a:rPr>
              <a:t>飞科新零售落地方案</a:t>
            </a:r>
            <a:endParaRPr lang="en-US" altLang="zh-CN" sz="3200" b="1" dirty="0">
              <a:solidFill>
                <a:srgbClr val="4472C4"/>
              </a:solidFill>
              <a:latin typeface="微软雅黑" panose="020B0503020204020204" pitchFamily="34" charset="-122"/>
              <a:ea typeface="微软雅黑" panose="020B0503020204020204" pitchFamily="34" charset="-122"/>
            </a:endParaRPr>
          </a:p>
          <a:p>
            <a:pPr algn="ctr">
              <a:lnSpc>
                <a:spcPct val="250000"/>
              </a:lnSpc>
            </a:pPr>
            <a:r>
              <a:rPr lang="zh-CN" altLang="en-US" sz="1000" b="1" dirty="0">
                <a:solidFill>
                  <a:srgbClr val="4472C4"/>
                </a:solidFill>
                <a:latin typeface="微软雅黑" panose="020B0503020204020204" pitchFamily="34" charset="-122"/>
                <a:ea typeface="微软雅黑" panose="020B0503020204020204" pitchFamily="34" charset="-122"/>
              </a:rPr>
              <a:t>三才信息技术</a:t>
            </a:r>
            <a:r>
              <a:rPr lang="en-US" altLang="zh-CN" sz="1000" b="1" dirty="0">
                <a:solidFill>
                  <a:srgbClr val="4472C4"/>
                </a:solidFill>
                <a:latin typeface="微软雅黑" panose="020B0503020204020204" pitchFamily="34" charset="-122"/>
                <a:ea typeface="微软雅黑" panose="020B0503020204020204" pitchFamily="34" charset="-122"/>
              </a:rPr>
              <a:t>---</a:t>
            </a:r>
            <a:r>
              <a:rPr lang="zh-CN" altLang="en-US" sz="1000" b="1" dirty="0">
                <a:solidFill>
                  <a:srgbClr val="4472C4"/>
                </a:solidFill>
                <a:latin typeface="微软雅黑" panose="020B0503020204020204" pitchFamily="34" charset="-122"/>
                <a:ea typeface="微软雅黑" panose="020B0503020204020204" pitchFamily="34" charset="-122"/>
              </a:rPr>
              <a:t>洽客上海服务中心</a:t>
            </a:r>
            <a:r>
              <a:rPr lang="en-US" altLang="zh-CN" sz="1000" b="1" dirty="0">
                <a:solidFill>
                  <a:srgbClr val="4472C4"/>
                </a:solidFill>
                <a:latin typeface="微软雅黑" panose="020B0503020204020204" pitchFamily="34" charset="-122"/>
                <a:ea typeface="微软雅黑" panose="020B0503020204020204" pitchFamily="34" charset="-122"/>
              </a:rPr>
              <a:t>               </a:t>
            </a:r>
            <a:r>
              <a:rPr lang="zh-CN" altLang="zh-CN" sz="1000" b="1" dirty="0">
                <a:solidFill>
                  <a:srgbClr val="4472C4"/>
                </a:solidFill>
                <a:latin typeface="微软雅黑" panose="020B0503020204020204" pitchFamily="34" charset="-122"/>
                <a:ea typeface="微软雅黑" panose="020B0503020204020204" pitchFamily="34" charset="-122"/>
              </a:rPr>
              <a:t>2</a:t>
            </a:r>
            <a:r>
              <a:rPr lang="en-US" altLang="zh-CN" sz="1000" b="1" dirty="0">
                <a:solidFill>
                  <a:srgbClr val="4472C4"/>
                </a:solidFill>
                <a:latin typeface="微软雅黑" panose="020B0503020204020204" pitchFamily="34" charset="-122"/>
                <a:ea typeface="微软雅黑" panose="020B0503020204020204" pitchFamily="34" charset="-122"/>
              </a:rPr>
              <a:t>017</a:t>
            </a:r>
            <a:r>
              <a:rPr lang="zh-CN" altLang="en-US" sz="1000" b="1" dirty="0">
                <a:solidFill>
                  <a:srgbClr val="4472C4"/>
                </a:solidFill>
                <a:latin typeface="微软雅黑" panose="020B0503020204020204" pitchFamily="34" charset="-122"/>
                <a:ea typeface="微软雅黑" panose="020B0503020204020204" pitchFamily="34" charset="-122"/>
              </a:rPr>
              <a:t>年</a:t>
            </a:r>
            <a:r>
              <a:rPr lang="en-US" altLang="zh-CN" sz="1000" b="1" dirty="0">
                <a:solidFill>
                  <a:srgbClr val="4472C4"/>
                </a:solidFill>
                <a:latin typeface="微软雅黑" panose="020B0503020204020204" pitchFamily="34" charset="-122"/>
                <a:ea typeface="微软雅黑" panose="020B0503020204020204" pitchFamily="34" charset="-122"/>
              </a:rPr>
              <a:t>9</a:t>
            </a:r>
            <a:r>
              <a:rPr lang="zh-CN" altLang="en-US" sz="1000" b="1" dirty="0">
                <a:solidFill>
                  <a:srgbClr val="4472C4"/>
                </a:solidFill>
                <a:latin typeface="微软雅黑" panose="020B0503020204020204" pitchFamily="34" charset="-122"/>
                <a:ea typeface="微软雅黑" panose="020B0503020204020204" pitchFamily="34" charset="-122"/>
              </a:rPr>
              <a:t>月</a:t>
            </a:r>
            <a:r>
              <a:rPr lang="en-US" altLang="zh-CN" sz="1000" b="1" dirty="0">
                <a:solidFill>
                  <a:srgbClr val="4472C4"/>
                </a:solidFill>
                <a:latin typeface="微软雅黑" panose="020B0503020204020204" pitchFamily="34" charset="-122"/>
                <a:ea typeface="微软雅黑" panose="020B0503020204020204" pitchFamily="34" charset="-122"/>
              </a:rPr>
              <a:t>21</a:t>
            </a:r>
            <a:r>
              <a:rPr lang="zh-CN" altLang="en-US" sz="1000" b="1" dirty="0">
                <a:solidFill>
                  <a:srgbClr val="4472C4"/>
                </a:solidFill>
                <a:latin typeface="微软雅黑" panose="020B0503020204020204" pitchFamily="34" charset="-122"/>
                <a:ea typeface="微软雅黑" panose="020B0503020204020204" pitchFamily="34" charset="-122"/>
              </a:rPr>
              <a:t>日</a:t>
            </a:r>
            <a:r>
              <a:rPr lang="en-US" altLang="zh-CN" sz="1000" b="1" dirty="0">
                <a:solidFill>
                  <a:srgbClr val="4472C4"/>
                </a:solidFill>
                <a:latin typeface="微软雅黑" panose="020B0503020204020204" pitchFamily="34" charset="-122"/>
                <a:ea typeface="微软雅黑" panose="020B0503020204020204" pitchFamily="34" charset="-122"/>
              </a:rPr>
              <a:t>    </a:t>
            </a:r>
            <a:endParaRPr lang="zh-CN" altLang="en-US" sz="1000" b="1" dirty="0">
              <a:solidFill>
                <a:srgbClr val="4472C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512137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sp>
        <p:nvSpPr>
          <p:cNvPr id="10" name="Title 1"/>
          <p:cNvSpPr txBox="1">
            <a:spLocks/>
          </p:cNvSpPr>
          <p:nvPr/>
        </p:nvSpPr>
        <p:spPr>
          <a:xfrm>
            <a:off x="947411" y="214265"/>
            <a:ext cx="45723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示范：</a:t>
            </a:r>
            <a:r>
              <a:rPr lang="en-US" altLang="zh-CN" sz="1800" b="1" dirty="0">
                <a:solidFill>
                  <a:schemeClr val="tx1">
                    <a:lumMod val="75000"/>
                    <a:lumOff val="25000"/>
                  </a:schemeClr>
                </a:solidFill>
                <a:latin typeface="Arial"/>
                <a:ea typeface="方正兰亭超细黑简体"/>
                <a:cs typeface="+mn-ea"/>
                <a:sym typeface="Arial"/>
              </a:rPr>
              <a:t>1</a:t>
            </a:r>
            <a:r>
              <a:rPr lang="zh-CN" altLang="en-US" sz="1800" b="1" dirty="0">
                <a:solidFill>
                  <a:schemeClr val="tx1">
                    <a:lumMod val="75000"/>
                    <a:lumOff val="25000"/>
                  </a:schemeClr>
                </a:solidFill>
                <a:latin typeface="Arial"/>
                <a:ea typeface="方正兰亭超细黑简体"/>
                <a:cs typeface="+mn-ea"/>
                <a:sym typeface="Arial"/>
              </a:rPr>
              <a:t>、各省份区域门店－商城展示</a:t>
            </a:r>
            <a:endParaRPr lang="en-GB" altLang="zh-CN" sz="1800" b="1" dirty="0">
              <a:solidFill>
                <a:schemeClr val="tx1">
                  <a:lumMod val="75000"/>
                  <a:lumOff val="25000"/>
                </a:schemeClr>
              </a:solidFill>
              <a:latin typeface="Arial"/>
              <a:ea typeface="方正兰亭超细黑简体"/>
              <a:cs typeface="+mn-ea"/>
              <a:sym typeface="Arial"/>
            </a:endParaRPr>
          </a:p>
        </p:txBody>
      </p:sp>
      <p:cxnSp>
        <p:nvCxnSpPr>
          <p:cNvPr id="11"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右箭头 14"/>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sp>
        <p:nvSpPr>
          <p:cNvPr id="17" name="文本框 16"/>
          <p:cNvSpPr txBox="1"/>
          <p:nvPr/>
        </p:nvSpPr>
        <p:spPr>
          <a:xfrm>
            <a:off x="607392" y="1015999"/>
            <a:ext cx="3191565" cy="338554"/>
          </a:xfrm>
          <a:prstGeom prst="rect">
            <a:avLst/>
          </a:prstGeom>
          <a:noFill/>
        </p:spPr>
        <p:txBody>
          <a:bodyPr wrap="square" rtlCol="0">
            <a:spAutoFit/>
          </a:bodyPr>
          <a:lstStyle/>
          <a:p>
            <a:r>
              <a:rPr kumimoji="1" lang="zh-CN" altLang="en-US" sz="1600" dirty="0"/>
              <a:t>客户必须到店才能体验商品服务</a:t>
            </a:r>
          </a:p>
        </p:txBody>
      </p:sp>
      <p:sp>
        <p:nvSpPr>
          <p:cNvPr id="18" name="文本框 17"/>
          <p:cNvSpPr txBox="1"/>
          <p:nvPr/>
        </p:nvSpPr>
        <p:spPr>
          <a:xfrm>
            <a:off x="6173661" y="3757493"/>
            <a:ext cx="1771898" cy="461665"/>
          </a:xfrm>
          <a:prstGeom prst="rect">
            <a:avLst/>
          </a:prstGeom>
          <a:noFill/>
        </p:spPr>
        <p:txBody>
          <a:bodyPr wrap="square" rtlCol="0">
            <a:spAutoFit/>
          </a:bodyPr>
          <a:lstStyle/>
          <a:p>
            <a:pPr algn="ctr"/>
            <a:r>
              <a:rPr kumimoji="1" lang="zh-CN" altLang="en-US" sz="1200" dirty="0">
                <a:latin typeface="微软雅黑"/>
                <a:ea typeface="微软雅黑"/>
                <a:cs typeface="微软雅黑"/>
              </a:rPr>
              <a:t>“进店”后提前了解商品和活动信息</a:t>
            </a:r>
          </a:p>
        </p:txBody>
      </p:sp>
      <p:sp>
        <p:nvSpPr>
          <p:cNvPr id="19" name="文本框 18"/>
          <p:cNvSpPr txBox="1"/>
          <p:nvPr/>
        </p:nvSpPr>
        <p:spPr>
          <a:xfrm>
            <a:off x="4146601" y="3739296"/>
            <a:ext cx="1743104" cy="461665"/>
          </a:xfrm>
          <a:prstGeom prst="rect">
            <a:avLst/>
          </a:prstGeom>
          <a:noFill/>
        </p:spPr>
        <p:txBody>
          <a:bodyPr wrap="square" rtlCol="0">
            <a:spAutoFit/>
          </a:bodyPr>
          <a:lstStyle/>
          <a:p>
            <a:pPr algn="ctr"/>
            <a:r>
              <a:rPr kumimoji="1" lang="zh-CN" altLang="en-US" sz="1200" dirty="0">
                <a:latin typeface="微软雅黑"/>
                <a:ea typeface="微软雅黑"/>
                <a:cs typeface="微软雅黑"/>
              </a:rPr>
              <a:t>顾客可通过</a:t>
            </a:r>
            <a:r>
              <a:rPr kumimoji="1" lang="en-US" altLang="zh-CN" sz="1200" dirty="0">
                <a:latin typeface="微软雅黑"/>
                <a:ea typeface="微软雅黑"/>
                <a:cs typeface="微软雅黑"/>
              </a:rPr>
              <a:t>LBS</a:t>
            </a:r>
            <a:r>
              <a:rPr kumimoji="1" lang="zh-CN" altLang="en-US" sz="1200" dirty="0">
                <a:latin typeface="微软雅黑"/>
                <a:ea typeface="微软雅黑"/>
                <a:cs typeface="微软雅黑"/>
              </a:rPr>
              <a:t>查看身边店铺</a:t>
            </a:r>
          </a:p>
        </p:txBody>
      </p:sp>
      <p:sp>
        <p:nvSpPr>
          <p:cNvPr id="14" name="日期占位符 13"/>
          <p:cNvSpPr>
            <a:spLocks noGrp="1"/>
          </p:cNvSpPr>
          <p:nvPr>
            <p:ph type="dt" sz="half" idx="10"/>
          </p:nvPr>
        </p:nvSpPr>
        <p:spPr/>
        <p:txBody>
          <a:bodyPr/>
          <a:lstStyle/>
          <a:p>
            <a:fld id="{E0E1827D-EA91-B449-9ECB-34FED0E99D83}" type="datetime1">
              <a:rPr lang="zh-CN" altLang="en-US" smtClean="0"/>
              <a:t>2017/9/21</a:t>
            </a:fld>
            <a:endParaRPr lang="zh-CN" altLang="en-US"/>
          </a:p>
        </p:txBody>
      </p:sp>
      <p:sp>
        <p:nvSpPr>
          <p:cNvPr id="21" name="幻灯片编号占位符 20"/>
          <p:cNvSpPr>
            <a:spLocks noGrp="1"/>
          </p:cNvSpPr>
          <p:nvPr>
            <p:ph type="sldNum" sz="quarter" idx="12"/>
          </p:nvPr>
        </p:nvSpPr>
        <p:spPr/>
        <p:txBody>
          <a:bodyPr/>
          <a:lstStyle/>
          <a:p>
            <a:fld id="{FAEB12DD-E797-44F6-9BCC-EF71B9671ECC}" type="slidenum">
              <a:rPr lang="zh-CN" altLang="en-US" smtClean="0"/>
              <a:t>10</a:t>
            </a:fld>
            <a:endParaRPr lang="zh-CN" altLang="en-US"/>
          </a:p>
        </p:txBody>
      </p:sp>
      <p:sp>
        <p:nvSpPr>
          <p:cNvPr id="22" name="文本框 21"/>
          <p:cNvSpPr txBox="1"/>
          <p:nvPr/>
        </p:nvSpPr>
        <p:spPr>
          <a:xfrm>
            <a:off x="4194137" y="4343281"/>
            <a:ext cx="2595283" cy="523220"/>
          </a:xfrm>
          <a:prstGeom prst="rect">
            <a:avLst/>
          </a:prstGeom>
          <a:noFill/>
        </p:spPr>
        <p:txBody>
          <a:bodyPr wrap="square" rtlCol="0">
            <a:spAutoFit/>
          </a:bodyPr>
          <a:lstStyle/>
          <a:p>
            <a:r>
              <a:rPr kumimoji="1" lang="zh-CN" altLang="en-US" sz="1400" dirty="0">
                <a:solidFill>
                  <a:srgbClr val="FF0000"/>
                </a:solidFill>
              </a:rPr>
              <a:t>线上商城</a:t>
            </a:r>
            <a:r>
              <a:rPr kumimoji="1" lang="en-US" altLang="zh-CN" sz="1400" dirty="0">
                <a:solidFill>
                  <a:srgbClr val="FF0000"/>
                </a:solidFill>
              </a:rPr>
              <a:t>24</a:t>
            </a:r>
            <a:r>
              <a:rPr kumimoji="1" lang="zh-CN" altLang="en-US" sz="1400" dirty="0">
                <a:solidFill>
                  <a:srgbClr val="FF0000"/>
                </a:solidFill>
              </a:rPr>
              <a:t>小时不打烊经营</a:t>
            </a:r>
            <a:endParaRPr kumimoji="1" lang="en-US" altLang="zh-CN" sz="1400" dirty="0">
              <a:solidFill>
                <a:srgbClr val="FF0000"/>
              </a:solidFill>
            </a:endParaRPr>
          </a:p>
          <a:p>
            <a:r>
              <a:rPr kumimoji="1" lang="zh-CN" altLang="en-US" sz="1400" dirty="0">
                <a:solidFill>
                  <a:srgbClr val="FF0000"/>
                </a:solidFill>
              </a:rPr>
              <a:t>客户提前了解飞科商品和活动</a:t>
            </a:r>
            <a:endParaRPr kumimoji="1" lang="en-US" altLang="zh-CN" sz="1400" dirty="0">
              <a:solidFill>
                <a:srgbClr val="FF0000"/>
              </a:solidFill>
            </a:endParaRPr>
          </a:p>
        </p:txBody>
      </p:sp>
      <p:pic>
        <p:nvPicPr>
          <p:cNvPr id="23" name="图片 22">
            <a:extLst>
              <a:ext uri="{FF2B5EF4-FFF2-40B4-BE49-F238E27FC236}">
                <a16:creationId xmlns:a16="http://schemas.microsoft.com/office/drawing/2014/main" id="{358C7465-451A-4462-8AFF-83EDC45EE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47" y="1434580"/>
            <a:ext cx="2413073" cy="3217430"/>
          </a:xfrm>
          <a:prstGeom prst="rect">
            <a:avLst/>
          </a:prstGeom>
        </p:spPr>
      </p:pic>
      <p:pic>
        <p:nvPicPr>
          <p:cNvPr id="25" name="图片 24">
            <a:extLst>
              <a:ext uri="{FF2B5EF4-FFF2-40B4-BE49-F238E27FC236}">
                <a16:creationId xmlns:a16="http://schemas.microsoft.com/office/drawing/2014/main" id="{A14C645F-D5D1-4D50-A007-941CA3DB4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0346" y="906398"/>
            <a:ext cx="1517778" cy="2726972"/>
          </a:xfrm>
          <a:prstGeom prst="rect">
            <a:avLst/>
          </a:prstGeom>
        </p:spPr>
      </p:pic>
      <p:pic>
        <p:nvPicPr>
          <p:cNvPr id="29" name="图片 28">
            <a:extLst>
              <a:ext uri="{FF2B5EF4-FFF2-40B4-BE49-F238E27FC236}">
                <a16:creationId xmlns:a16="http://schemas.microsoft.com/office/drawing/2014/main" id="{30B998D2-4C9A-4F66-B9FC-E608990DD5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808" y="908417"/>
            <a:ext cx="1500751" cy="2724953"/>
          </a:xfrm>
          <a:prstGeom prst="rect">
            <a:avLst/>
          </a:prstGeom>
        </p:spPr>
      </p:pic>
    </p:spTree>
    <p:extLst>
      <p:ext uri="{BB962C8B-B14F-4D97-AF65-F5344CB8AC3E}">
        <p14:creationId xmlns:p14="http://schemas.microsoft.com/office/powerpoint/2010/main" val="12326156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596820"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43" name="Freeform 144"/>
          <p:cNvSpPr>
            <a:spLocks noEditPoints="1"/>
          </p:cNvSpPr>
          <p:nvPr/>
        </p:nvSpPr>
        <p:spPr bwMode="auto">
          <a:xfrm>
            <a:off x="4268393" y="2332078"/>
            <a:ext cx="1003697" cy="1059656"/>
          </a:xfrm>
          <a:custGeom>
            <a:avLst/>
            <a:gdLst/>
            <a:ahLst/>
            <a:cxnLst>
              <a:cxn ang="0">
                <a:pos x="5" y="693"/>
              </a:cxn>
              <a:cxn ang="0">
                <a:pos x="12" y="639"/>
              </a:cxn>
              <a:cxn ang="0">
                <a:pos x="24" y="642"/>
              </a:cxn>
              <a:cxn ang="0">
                <a:pos x="7" y="693"/>
              </a:cxn>
              <a:cxn ang="0">
                <a:pos x="30" y="601"/>
              </a:cxn>
              <a:cxn ang="0">
                <a:pos x="42" y="547"/>
              </a:cxn>
              <a:cxn ang="0">
                <a:pos x="53" y="552"/>
              </a:cxn>
              <a:cxn ang="0">
                <a:pos x="32" y="601"/>
              </a:cxn>
              <a:cxn ang="0">
                <a:pos x="62" y="510"/>
              </a:cxn>
              <a:cxn ang="0">
                <a:pos x="78" y="459"/>
              </a:cxn>
              <a:cxn ang="0">
                <a:pos x="89" y="464"/>
              </a:cxn>
              <a:cxn ang="0">
                <a:pos x="64" y="511"/>
              </a:cxn>
              <a:cxn ang="0">
                <a:pos x="102" y="424"/>
              </a:cxn>
              <a:cxn ang="0">
                <a:pos x="123" y="373"/>
              </a:cxn>
              <a:cxn ang="0">
                <a:pos x="134" y="380"/>
              </a:cxn>
              <a:cxn ang="0">
                <a:pos x="105" y="424"/>
              </a:cxn>
              <a:cxn ang="0">
                <a:pos x="151" y="341"/>
              </a:cxn>
              <a:cxn ang="0">
                <a:pos x="177" y="293"/>
              </a:cxn>
              <a:cxn ang="0">
                <a:pos x="187" y="301"/>
              </a:cxn>
              <a:cxn ang="0">
                <a:pos x="154" y="342"/>
              </a:cxn>
              <a:cxn ang="0">
                <a:pos x="208" y="264"/>
              </a:cxn>
              <a:cxn ang="0">
                <a:pos x="239" y="220"/>
              </a:cxn>
              <a:cxn ang="0">
                <a:pos x="248" y="228"/>
              </a:cxn>
              <a:cxn ang="0">
                <a:pos x="212" y="266"/>
              </a:cxn>
              <a:cxn ang="0">
                <a:pos x="274" y="195"/>
              </a:cxn>
              <a:cxn ang="0">
                <a:pos x="311" y="155"/>
              </a:cxn>
              <a:cxn ang="0">
                <a:pos x="318" y="165"/>
              </a:cxn>
              <a:cxn ang="0">
                <a:pos x="278" y="197"/>
              </a:cxn>
              <a:cxn ang="0">
                <a:pos x="348" y="135"/>
              </a:cxn>
              <a:cxn ang="0">
                <a:pos x="390" y="101"/>
              </a:cxn>
              <a:cxn ang="0">
                <a:pos x="396" y="111"/>
              </a:cxn>
              <a:cxn ang="0">
                <a:pos x="353" y="138"/>
              </a:cxn>
              <a:cxn ang="0">
                <a:pos x="430" y="86"/>
              </a:cxn>
              <a:cxn ang="0">
                <a:pos x="476" y="58"/>
              </a:cxn>
              <a:cxn ang="0">
                <a:pos x="481" y="69"/>
              </a:cxn>
              <a:cxn ang="0">
                <a:pos x="435" y="89"/>
              </a:cxn>
              <a:cxn ang="0">
                <a:pos x="518" y="49"/>
              </a:cxn>
              <a:cxn ang="0">
                <a:pos x="568" y="27"/>
              </a:cxn>
              <a:cxn ang="0">
                <a:pos x="571" y="39"/>
              </a:cxn>
              <a:cxn ang="0">
                <a:pos x="523" y="53"/>
              </a:cxn>
              <a:cxn ang="0">
                <a:pos x="610" y="23"/>
              </a:cxn>
              <a:cxn ang="0">
                <a:pos x="662" y="8"/>
              </a:cxn>
              <a:cxn ang="0">
                <a:pos x="664" y="20"/>
              </a:cxn>
              <a:cxn ang="0">
                <a:pos x="616" y="28"/>
              </a:cxn>
              <a:cxn ang="0">
                <a:pos x="704" y="9"/>
              </a:cxn>
              <a:cxn ang="0">
                <a:pos x="758" y="0"/>
              </a:cxn>
              <a:cxn ang="0">
                <a:pos x="758" y="12"/>
              </a:cxn>
              <a:cxn ang="0">
                <a:pos x="710" y="15"/>
              </a:cxn>
            </a:cxnLst>
            <a:rect l="0" t="0" r="r" b="b"/>
            <a:pathLst>
              <a:path w="764" h="693">
                <a:moveTo>
                  <a:pt x="7" y="693"/>
                </a:moveTo>
                <a:cubicBezTo>
                  <a:pt x="6" y="693"/>
                  <a:pt x="6" y="693"/>
                  <a:pt x="5" y="693"/>
                </a:cubicBezTo>
                <a:cubicBezTo>
                  <a:pt x="2" y="693"/>
                  <a:pt x="0" y="689"/>
                  <a:pt x="1" y="686"/>
                </a:cubicBezTo>
                <a:cubicBezTo>
                  <a:pt x="4" y="671"/>
                  <a:pt x="8" y="655"/>
                  <a:pt x="12" y="639"/>
                </a:cubicBezTo>
                <a:cubicBezTo>
                  <a:pt x="13" y="636"/>
                  <a:pt x="17" y="634"/>
                  <a:pt x="20" y="635"/>
                </a:cubicBezTo>
                <a:cubicBezTo>
                  <a:pt x="23" y="636"/>
                  <a:pt x="25" y="639"/>
                  <a:pt x="24" y="642"/>
                </a:cubicBezTo>
                <a:cubicBezTo>
                  <a:pt x="20" y="658"/>
                  <a:pt x="16" y="673"/>
                  <a:pt x="13" y="689"/>
                </a:cubicBezTo>
                <a:cubicBezTo>
                  <a:pt x="12" y="691"/>
                  <a:pt x="10" y="693"/>
                  <a:pt x="7" y="693"/>
                </a:cubicBezTo>
                <a:close/>
                <a:moveTo>
                  <a:pt x="32" y="601"/>
                </a:moveTo>
                <a:cubicBezTo>
                  <a:pt x="31" y="601"/>
                  <a:pt x="31" y="601"/>
                  <a:pt x="30" y="601"/>
                </a:cubicBezTo>
                <a:cubicBezTo>
                  <a:pt x="27" y="600"/>
                  <a:pt x="25" y="596"/>
                  <a:pt x="26" y="593"/>
                </a:cubicBezTo>
                <a:cubicBezTo>
                  <a:pt x="31" y="578"/>
                  <a:pt x="36" y="562"/>
                  <a:pt x="42" y="547"/>
                </a:cubicBezTo>
                <a:cubicBezTo>
                  <a:pt x="43" y="544"/>
                  <a:pt x="46" y="543"/>
                  <a:pt x="49" y="544"/>
                </a:cubicBezTo>
                <a:cubicBezTo>
                  <a:pt x="52" y="545"/>
                  <a:pt x="54" y="548"/>
                  <a:pt x="53" y="552"/>
                </a:cubicBezTo>
                <a:cubicBezTo>
                  <a:pt x="47" y="566"/>
                  <a:pt x="42" y="582"/>
                  <a:pt x="37" y="597"/>
                </a:cubicBezTo>
                <a:cubicBezTo>
                  <a:pt x="37" y="599"/>
                  <a:pt x="34" y="601"/>
                  <a:pt x="32" y="601"/>
                </a:cubicBezTo>
                <a:close/>
                <a:moveTo>
                  <a:pt x="64" y="511"/>
                </a:moveTo>
                <a:cubicBezTo>
                  <a:pt x="64" y="511"/>
                  <a:pt x="63" y="511"/>
                  <a:pt x="62" y="510"/>
                </a:cubicBezTo>
                <a:cubicBezTo>
                  <a:pt x="59" y="509"/>
                  <a:pt x="58" y="506"/>
                  <a:pt x="59" y="503"/>
                </a:cubicBezTo>
                <a:cubicBezTo>
                  <a:pt x="65" y="488"/>
                  <a:pt x="72" y="473"/>
                  <a:pt x="78" y="459"/>
                </a:cubicBezTo>
                <a:cubicBezTo>
                  <a:pt x="80" y="456"/>
                  <a:pt x="83" y="454"/>
                  <a:pt x="86" y="456"/>
                </a:cubicBezTo>
                <a:cubicBezTo>
                  <a:pt x="89" y="457"/>
                  <a:pt x="91" y="461"/>
                  <a:pt x="89" y="464"/>
                </a:cubicBezTo>
                <a:cubicBezTo>
                  <a:pt x="83" y="478"/>
                  <a:pt x="76" y="492"/>
                  <a:pt x="70" y="507"/>
                </a:cubicBezTo>
                <a:cubicBezTo>
                  <a:pt x="69" y="510"/>
                  <a:pt x="67" y="511"/>
                  <a:pt x="64" y="511"/>
                </a:cubicBezTo>
                <a:close/>
                <a:moveTo>
                  <a:pt x="105" y="424"/>
                </a:moveTo>
                <a:cubicBezTo>
                  <a:pt x="104" y="424"/>
                  <a:pt x="103" y="424"/>
                  <a:pt x="102" y="424"/>
                </a:cubicBezTo>
                <a:cubicBezTo>
                  <a:pt x="99" y="422"/>
                  <a:pt x="98" y="418"/>
                  <a:pt x="100" y="415"/>
                </a:cubicBezTo>
                <a:cubicBezTo>
                  <a:pt x="107" y="401"/>
                  <a:pt x="115" y="387"/>
                  <a:pt x="123" y="373"/>
                </a:cubicBezTo>
                <a:cubicBezTo>
                  <a:pt x="125" y="371"/>
                  <a:pt x="129" y="370"/>
                  <a:pt x="132" y="371"/>
                </a:cubicBezTo>
                <a:cubicBezTo>
                  <a:pt x="134" y="373"/>
                  <a:pt x="135" y="377"/>
                  <a:pt x="134" y="380"/>
                </a:cubicBezTo>
                <a:cubicBezTo>
                  <a:pt x="126" y="393"/>
                  <a:pt x="118" y="407"/>
                  <a:pt x="110" y="421"/>
                </a:cubicBezTo>
                <a:cubicBezTo>
                  <a:pt x="109" y="423"/>
                  <a:pt x="107" y="424"/>
                  <a:pt x="105" y="424"/>
                </a:cubicBezTo>
                <a:close/>
                <a:moveTo>
                  <a:pt x="154" y="342"/>
                </a:moveTo>
                <a:cubicBezTo>
                  <a:pt x="153" y="342"/>
                  <a:pt x="152" y="342"/>
                  <a:pt x="151" y="341"/>
                </a:cubicBezTo>
                <a:cubicBezTo>
                  <a:pt x="148" y="339"/>
                  <a:pt x="147" y="335"/>
                  <a:pt x="149" y="333"/>
                </a:cubicBezTo>
                <a:cubicBezTo>
                  <a:pt x="158" y="319"/>
                  <a:pt x="167" y="306"/>
                  <a:pt x="177" y="293"/>
                </a:cubicBezTo>
                <a:cubicBezTo>
                  <a:pt x="179" y="291"/>
                  <a:pt x="183" y="290"/>
                  <a:pt x="185" y="292"/>
                </a:cubicBezTo>
                <a:cubicBezTo>
                  <a:pt x="188" y="294"/>
                  <a:pt x="189" y="298"/>
                  <a:pt x="187" y="301"/>
                </a:cubicBezTo>
                <a:cubicBezTo>
                  <a:pt x="177" y="313"/>
                  <a:pt x="168" y="326"/>
                  <a:pt x="159" y="339"/>
                </a:cubicBezTo>
                <a:cubicBezTo>
                  <a:pt x="158" y="341"/>
                  <a:pt x="156" y="342"/>
                  <a:pt x="154" y="342"/>
                </a:cubicBezTo>
                <a:close/>
                <a:moveTo>
                  <a:pt x="212" y="266"/>
                </a:moveTo>
                <a:cubicBezTo>
                  <a:pt x="210" y="266"/>
                  <a:pt x="209" y="265"/>
                  <a:pt x="208" y="264"/>
                </a:cubicBezTo>
                <a:cubicBezTo>
                  <a:pt x="205" y="262"/>
                  <a:pt x="205" y="258"/>
                  <a:pt x="207" y="256"/>
                </a:cubicBezTo>
                <a:cubicBezTo>
                  <a:pt x="218" y="244"/>
                  <a:pt x="228" y="232"/>
                  <a:pt x="239" y="220"/>
                </a:cubicBezTo>
                <a:cubicBezTo>
                  <a:pt x="242" y="218"/>
                  <a:pt x="246" y="218"/>
                  <a:pt x="248" y="220"/>
                </a:cubicBezTo>
                <a:cubicBezTo>
                  <a:pt x="250" y="222"/>
                  <a:pt x="250" y="226"/>
                  <a:pt x="248" y="228"/>
                </a:cubicBezTo>
                <a:cubicBezTo>
                  <a:pt x="237" y="240"/>
                  <a:pt x="227" y="252"/>
                  <a:pt x="216" y="264"/>
                </a:cubicBezTo>
                <a:cubicBezTo>
                  <a:pt x="215" y="265"/>
                  <a:pt x="213" y="266"/>
                  <a:pt x="212" y="266"/>
                </a:cubicBezTo>
                <a:close/>
                <a:moveTo>
                  <a:pt x="278" y="197"/>
                </a:moveTo>
                <a:cubicBezTo>
                  <a:pt x="276" y="197"/>
                  <a:pt x="275" y="196"/>
                  <a:pt x="274" y="195"/>
                </a:cubicBezTo>
                <a:cubicBezTo>
                  <a:pt x="271" y="193"/>
                  <a:pt x="272" y="189"/>
                  <a:pt x="274" y="187"/>
                </a:cubicBezTo>
                <a:cubicBezTo>
                  <a:pt x="286" y="176"/>
                  <a:pt x="298" y="165"/>
                  <a:pt x="311" y="155"/>
                </a:cubicBezTo>
                <a:cubicBezTo>
                  <a:pt x="313" y="153"/>
                  <a:pt x="317" y="154"/>
                  <a:pt x="319" y="156"/>
                </a:cubicBezTo>
                <a:cubicBezTo>
                  <a:pt x="321" y="159"/>
                  <a:pt x="321" y="163"/>
                  <a:pt x="318" y="165"/>
                </a:cubicBezTo>
                <a:cubicBezTo>
                  <a:pt x="306" y="174"/>
                  <a:pt x="294" y="185"/>
                  <a:pt x="282" y="195"/>
                </a:cubicBezTo>
                <a:cubicBezTo>
                  <a:pt x="281" y="196"/>
                  <a:pt x="280" y="197"/>
                  <a:pt x="278" y="197"/>
                </a:cubicBezTo>
                <a:close/>
                <a:moveTo>
                  <a:pt x="353" y="138"/>
                </a:moveTo>
                <a:cubicBezTo>
                  <a:pt x="351" y="138"/>
                  <a:pt x="349" y="137"/>
                  <a:pt x="348" y="135"/>
                </a:cubicBezTo>
                <a:cubicBezTo>
                  <a:pt x="346" y="132"/>
                  <a:pt x="347" y="129"/>
                  <a:pt x="350" y="127"/>
                </a:cubicBezTo>
                <a:cubicBezTo>
                  <a:pt x="363" y="118"/>
                  <a:pt x="376" y="109"/>
                  <a:pt x="390" y="101"/>
                </a:cubicBezTo>
                <a:cubicBezTo>
                  <a:pt x="393" y="99"/>
                  <a:pt x="397" y="100"/>
                  <a:pt x="398" y="103"/>
                </a:cubicBezTo>
                <a:cubicBezTo>
                  <a:pt x="400" y="106"/>
                  <a:pt x="399" y="110"/>
                  <a:pt x="396" y="111"/>
                </a:cubicBezTo>
                <a:cubicBezTo>
                  <a:pt x="383" y="119"/>
                  <a:pt x="369" y="128"/>
                  <a:pt x="356" y="137"/>
                </a:cubicBezTo>
                <a:cubicBezTo>
                  <a:pt x="355" y="137"/>
                  <a:pt x="354" y="138"/>
                  <a:pt x="353" y="138"/>
                </a:cubicBezTo>
                <a:close/>
                <a:moveTo>
                  <a:pt x="435" y="89"/>
                </a:moveTo>
                <a:cubicBezTo>
                  <a:pt x="433" y="89"/>
                  <a:pt x="431" y="88"/>
                  <a:pt x="430" y="86"/>
                </a:cubicBezTo>
                <a:cubicBezTo>
                  <a:pt x="428" y="83"/>
                  <a:pt x="430" y="79"/>
                  <a:pt x="433" y="78"/>
                </a:cubicBezTo>
                <a:cubicBezTo>
                  <a:pt x="447" y="71"/>
                  <a:pt x="462" y="64"/>
                  <a:pt x="476" y="58"/>
                </a:cubicBezTo>
                <a:cubicBezTo>
                  <a:pt x="480" y="57"/>
                  <a:pt x="483" y="58"/>
                  <a:pt x="484" y="61"/>
                </a:cubicBezTo>
                <a:cubicBezTo>
                  <a:pt x="486" y="64"/>
                  <a:pt x="484" y="68"/>
                  <a:pt x="481" y="69"/>
                </a:cubicBezTo>
                <a:cubicBezTo>
                  <a:pt x="466" y="75"/>
                  <a:pt x="452" y="82"/>
                  <a:pt x="438" y="89"/>
                </a:cubicBezTo>
                <a:cubicBezTo>
                  <a:pt x="437" y="89"/>
                  <a:pt x="436" y="89"/>
                  <a:pt x="435" y="89"/>
                </a:cubicBezTo>
                <a:close/>
                <a:moveTo>
                  <a:pt x="523" y="53"/>
                </a:moveTo>
                <a:cubicBezTo>
                  <a:pt x="521" y="53"/>
                  <a:pt x="519" y="51"/>
                  <a:pt x="518" y="49"/>
                </a:cubicBezTo>
                <a:cubicBezTo>
                  <a:pt x="517" y="45"/>
                  <a:pt x="518" y="42"/>
                  <a:pt x="522" y="41"/>
                </a:cubicBezTo>
                <a:cubicBezTo>
                  <a:pt x="537" y="36"/>
                  <a:pt x="552" y="31"/>
                  <a:pt x="568" y="27"/>
                </a:cubicBezTo>
                <a:cubicBezTo>
                  <a:pt x="571" y="26"/>
                  <a:pt x="574" y="28"/>
                  <a:pt x="575" y="31"/>
                </a:cubicBezTo>
                <a:cubicBezTo>
                  <a:pt x="576" y="35"/>
                  <a:pt x="574" y="38"/>
                  <a:pt x="571" y="39"/>
                </a:cubicBezTo>
                <a:cubicBezTo>
                  <a:pt x="555" y="43"/>
                  <a:pt x="540" y="47"/>
                  <a:pt x="525" y="52"/>
                </a:cubicBezTo>
                <a:cubicBezTo>
                  <a:pt x="525" y="53"/>
                  <a:pt x="524" y="53"/>
                  <a:pt x="523" y="53"/>
                </a:cubicBezTo>
                <a:close/>
                <a:moveTo>
                  <a:pt x="616" y="28"/>
                </a:moveTo>
                <a:cubicBezTo>
                  <a:pt x="613" y="28"/>
                  <a:pt x="610" y="26"/>
                  <a:pt x="610" y="23"/>
                </a:cubicBezTo>
                <a:cubicBezTo>
                  <a:pt x="609" y="20"/>
                  <a:pt x="611" y="17"/>
                  <a:pt x="615" y="16"/>
                </a:cubicBezTo>
                <a:cubicBezTo>
                  <a:pt x="630" y="13"/>
                  <a:pt x="646" y="10"/>
                  <a:pt x="662" y="8"/>
                </a:cubicBezTo>
                <a:cubicBezTo>
                  <a:pt x="665" y="8"/>
                  <a:pt x="668" y="10"/>
                  <a:pt x="669" y="13"/>
                </a:cubicBezTo>
                <a:cubicBezTo>
                  <a:pt x="669" y="16"/>
                  <a:pt x="667" y="19"/>
                  <a:pt x="664" y="20"/>
                </a:cubicBezTo>
                <a:cubicBezTo>
                  <a:pt x="648" y="22"/>
                  <a:pt x="632" y="25"/>
                  <a:pt x="617" y="28"/>
                </a:cubicBezTo>
                <a:cubicBezTo>
                  <a:pt x="616" y="28"/>
                  <a:pt x="616" y="28"/>
                  <a:pt x="616" y="28"/>
                </a:cubicBezTo>
                <a:close/>
                <a:moveTo>
                  <a:pt x="710" y="15"/>
                </a:moveTo>
                <a:cubicBezTo>
                  <a:pt x="707" y="15"/>
                  <a:pt x="705" y="12"/>
                  <a:pt x="704" y="9"/>
                </a:cubicBezTo>
                <a:cubicBezTo>
                  <a:pt x="704" y="6"/>
                  <a:pt x="706" y="3"/>
                  <a:pt x="710" y="3"/>
                </a:cubicBezTo>
                <a:cubicBezTo>
                  <a:pt x="725" y="1"/>
                  <a:pt x="742" y="0"/>
                  <a:pt x="758" y="0"/>
                </a:cubicBezTo>
                <a:cubicBezTo>
                  <a:pt x="761" y="0"/>
                  <a:pt x="764" y="2"/>
                  <a:pt x="764" y="6"/>
                </a:cubicBezTo>
                <a:cubicBezTo>
                  <a:pt x="764" y="9"/>
                  <a:pt x="761" y="12"/>
                  <a:pt x="758" y="12"/>
                </a:cubicBezTo>
                <a:cubicBezTo>
                  <a:pt x="742" y="12"/>
                  <a:pt x="726" y="13"/>
                  <a:pt x="711" y="15"/>
                </a:cubicBezTo>
                <a:lnTo>
                  <a:pt x="710" y="15"/>
                </a:lnTo>
                <a:close/>
              </a:path>
            </a:pathLst>
          </a:custGeom>
          <a:solidFill>
            <a:srgbClr val="1BB29C"/>
          </a:solidFill>
          <a:ln w="9525">
            <a:solidFill>
              <a:srgbClr val="E58200"/>
            </a:solid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46"/>
          <p:cNvSpPr>
            <a:spLocks noEditPoints="1"/>
          </p:cNvSpPr>
          <p:nvPr/>
        </p:nvSpPr>
        <p:spPr bwMode="auto">
          <a:xfrm>
            <a:off x="4106469" y="2274928"/>
            <a:ext cx="200025" cy="1213247"/>
          </a:xfrm>
          <a:custGeom>
            <a:avLst/>
            <a:gdLst/>
            <a:ahLst/>
            <a:cxnLst>
              <a:cxn ang="0">
                <a:pos x="5" y="787"/>
              </a:cxn>
              <a:cxn ang="0">
                <a:pos x="8" y="733"/>
              </a:cxn>
              <a:cxn ang="0">
                <a:pos x="17" y="787"/>
              </a:cxn>
              <a:cxn ang="0">
                <a:pos x="7" y="699"/>
              </a:cxn>
              <a:cxn ang="0">
                <a:pos x="0" y="645"/>
              </a:cxn>
              <a:cxn ang="0">
                <a:pos x="6" y="639"/>
              </a:cxn>
              <a:cxn ang="0">
                <a:pos x="13" y="692"/>
              </a:cxn>
              <a:cxn ang="0">
                <a:pos x="6" y="603"/>
              </a:cxn>
              <a:cxn ang="0">
                <a:pos x="0" y="596"/>
              </a:cxn>
              <a:cxn ang="0">
                <a:pos x="8" y="541"/>
              </a:cxn>
              <a:cxn ang="0">
                <a:pos x="12" y="596"/>
              </a:cxn>
              <a:cxn ang="0">
                <a:pos x="9" y="505"/>
              </a:cxn>
              <a:cxn ang="0">
                <a:pos x="3" y="499"/>
              </a:cxn>
              <a:cxn ang="0">
                <a:pos x="13" y="445"/>
              </a:cxn>
              <a:cxn ang="0">
                <a:pos x="15" y="499"/>
              </a:cxn>
              <a:cxn ang="0">
                <a:pos x="16" y="409"/>
              </a:cxn>
              <a:cxn ang="0">
                <a:pos x="10" y="403"/>
              </a:cxn>
              <a:cxn ang="0">
                <a:pos x="22" y="349"/>
              </a:cxn>
              <a:cxn ang="0">
                <a:pos x="22" y="404"/>
              </a:cxn>
              <a:cxn ang="0">
                <a:pos x="28" y="314"/>
              </a:cxn>
              <a:cxn ang="0">
                <a:pos x="22" y="307"/>
              </a:cxn>
              <a:cxn ang="0">
                <a:pos x="37" y="255"/>
              </a:cxn>
              <a:cxn ang="0">
                <a:pos x="34" y="309"/>
              </a:cxn>
              <a:cxn ang="0">
                <a:pos x="45" y="219"/>
              </a:cxn>
              <a:cxn ang="0">
                <a:pos x="40" y="212"/>
              </a:cxn>
              <a:cxn ang="0">
                <a:pos x="59" y="161"/>
              </a:cxn>
              <a:cxn ang="0">
                <a:pos x="51" y="215"/>
              </a:cxn>
              <a:cxn ang="0">
                <a:pos x="71" y="127"/>
              </a:cxn>
              <a:cxn ang="0">
                <a:pos x="65" y="119"/>
              </a:cxn>
              <a:cxn ang="0">
                <a:pos x="90" y="70"/>
              </a:cxn>
              <a:cxn ang="0">
                <a:pos x="77" y="123"/>
              </a:cxn>
              <a:cxn ang="0">
                <a:pos x="108" y="39"/>
              </a:cxn>
              <a:cxn ang="0">
                <a:pos x="103" y="30"/>
              </a:cxn>
              <a:cxn ang="0">
                <a:pos x="126" y="2"/>
              </a:cxn>
              <a:cxn ang="0">
                <a:pos x="114" y="35"/>
              </a:cxn>
            </a:cxnLst>
            <a:rect l="0" t="0" r="r" b="b"/>
            <a:pathLst>
              <a:path w="130" h="793">
                <a:moveTo>
                  <a:pt x="11" y="793"/>
                </a:moveTo>
                <a:cubicBezTo>
                  <a:pt x="8" y="793"/>
                  <a:pt x="5" y="791"/>
                  <a:pt x="5" y="787"/>
                </a:cubicBezTo>
                <a:cubicBezTo>
                  <a:pt x="5" y="787"/>
                  <a:pt x="4" y="769"/>
                  <a:pt x="2" y="739"/>
                </a:cubicBezTo>
                <a:cubicBezTo>
                  <a:pt x="2" y="736"/>
                  <a:pt x="5" y="733"/>
                  <a:pt x="8" y="733"/>
                </a:cubicBezTo>
                <a:cubicBezTo>
                  <a:pt x="11" y="733"/>
                  <a:pt x="14" y="735"/>
                  <a:pt x="14" y="739"/>
                </a:cubicBezTo>
                <a:cubicBezTo>
                  <a:pt x="16" y="769"/>
                  <a:pt x="17" y="786"/>
                  <a:pt x="17" y="787"/>
                </a:cubicBezTo>
                <a:cubicBezTo>
                  <a:pt x="17" y="790"/>
                  <a:pt x="15" y="793"/>
                  <a:pt x="11" y="793"/>
                </a:cubicBezTo>
                <a:close/>
                <a:moveTo>
                  <a:pt x="7" y="699"/>
                </a:moveTo>
                <a:cubicBezTo>
                  <a:pt x="4" y="699"/>
                  <a:pt x="1" y="695"/>
                  <a:pt x="1" y="692"/>
                </a:cubicBezTo>
                <a:cubicBezTo>
                  <a:pt x="1" y="676"/>
                  <a:pt x="0" y="661"/>
                  <a:pt x="0" y="645"/>
                </a:cubicBezTo>
                <a:cubicBezTo>
                  <a:pt x="0" y="641"/>
                  <a:pt x="3" y="639"/>
                  <a:pt x="6" y="639"/>
                </a:cubicBezTo>
                <a:cubicBezTo>
                  <a:pt x="6" y="639"/>
                  <a:pt x="6" y="639"/>
                  <a:pt x="6" y="639"/>
                </a:cubicBezTo>
                <a:cubicBezTo>
                  <a:pt x="10" y="639"/>
                  <a:pt x="12" y="641"/>
                  <a:pt x="12" y="644"/>
                </a:cubicBezTo>
                <a:cubicBezTo>
                  <a:pt x="12" y="660"/>
                  <a:pt x="13" y="677"/>
                  <a:pt x="13" y="692"/>
                </a:cubicBezTo>
                <a:cubicBezTo>
                  <a:pt x="13" y="696"/>
                  <a:pt x="10" y="695"/>
                  <a:pt x="7" y="699"/>
                </a:cubicBezTo>
                <a:close/>
                <a:moveTo>
                  <a:pt x="6" y="603"/>
                </a:moveTo>
                <a:cubicBezTo>
                  <a:pt x="6" y="603"/>
                  <a:pt x="6" y="603"/>
                  <a:pt x="6" y="603"/>
                </a:cubicBezTo>
                <a:cubicBezTo>
                  <a:pt x="3" y="599"/>
                  <a:pt x="0" y="599"/>
                  <a:pt x="0" y="596"/>
                </a:cubicBezTo>
                <a:cubicBezTo>
                  <a:pt x="1" y="580"/>
                  <a:pt x="1" y="563"/>
                  <a:pt x="2" y="547"/>
                </a:cubicBezTo>
                <a:cubicBezTo>
                  <a:pt x="2" y="544"/>
                  <a:pt x="4" y="541"/>
                  <a:pt x="8" y="541"/>
                </a:cubicBezTo>
                <a:cubicBezTo>
                  <a:pt x="11" y="541"/>
                  <a:pt x="14" y="544"/>
                  <a:pt x="14" y="547"/>
                </a:cubicBezTo>
                <a:cubicBezTo>
                  <a:pt x="13" y="563"/>
                  <a:pt x="13" y="580"/>
                  <a:pt x="12" y="596"/>
                </a:cubicBezTo>
                <a:cubicBezTo>
                  <a:pt x="12" y="599"/>
                  <a:pt x="10" y="603"/>
                  <a:pt x="6" y="603"/>
                </a:cubicBezTo>
                <a:close/>
                <a:moveTo>
                  <a:pt x="9" y="505"/>
                </a:moveTo>
                <a:cubicBezTo>
                  <a:pt x="9" y="505"/>
                  <a:pt x="9" y="505"/>
                  <a:pt x="9" y="505"/>
                </a:cubicBezTo>
                <a:cubicBezTo>
                  <a:pt x="6" y="505"/>
                  <a:pt x="3" y="502"/>
                  <a:pt x="3" y="499"/>
                </a:cubicBezTo>
                <a:cubicBezTo>
                  <a:pt x="4" y="483"/>
                  <a:pt x="5" y="466"/>
                  <a:pt x="6" y="451"/>
                </a:cubicBezTo>
                <a:cubicBezTo>
                  <a:pt x="7" y="447"/>
                  <a:pt x="10" y="445"/>
                  <a:pt x="13" y="445"/>
                </a:cubicBezTo>
                <a:cubicBezTo>
                  <a:pt x="16" y="445"/>
                  <a:pt x="19" y="448"/>
                  <a:pt x="18" y="451"/>
                </a:cubicBezTo>
                <a:cubicBezTo>
                  <a:pt x="17" y="467"/>
                  <a:pt x="16" y="483"/>
                  <a:pt x="15" y="499"/>
                </a:cubicBezTo>
                <a:cubicBezTo>
                  <a:pt x="15" y="503"/>
                  <a:pt x="13" y="505"/>
                  <a:pt x="9" y="505"/>
                </a:cubicBezTo>
                <a:close/>
                <a:moveTo>
                  <a:pt x="16" y="409"/>
                </a:moveTo>
                <a:cubicBezTo>
                  <a:pt x="16" y="409"/>
                  <a:pt x="16" y="409"/>
                  <a:pt x="16" y="409"/>
                </a:cubicBezTo>
                <a:cubicBezTo>
                  <a:pt x="12" y="409"/>
                  <a:pt x="10" y="406"/>
                  <a:pt x="10" y="403"/>
                </a:cubicBezTo>
                <a:cubicBezTo>
                  <a:pt x="12" y="386"/>
                  <a:pt x="14" y="370"/>
                  <a:pt x="15" y="355"/>
                </a:cubicBezTo>
                <a:cubicBezTo>
                  <a:pt x="16" y="351"/>
                  <a:pt x="19" y="349"/>
                  <a:pt x="22" y="349"/>
                </a:cubicBezTo>
                <a:cubicBezTo>
                  <a:pt x="25" y="350"/>
                  <a:pt x="28" y="353"/>
                  <a:pt x="27" y="356"/>
                </a:cubicBezTo>
                <a:cubicBezTo>
                  <a:pt x="26" y="372"/>
                  <a:pt x="24" y="388"/>
                  <a:pt x="22" y="404"/>
                </a:cubicBezTo>
                <a:cubicBezTo>
                  <a:pt x="22" y="407"/>
                  <a:pt x="19" y="409"/>
                  <a:pt x="16" y="409"/>
                </a:cubicBezTo>
                <a:close/>
                <a:moveTo>
                  <a:pt x="28" y="314"/>
                </a:moveTo>
                <a:cubicBezTo>
                  <a:pt x="27" y="314"/>
                  <a:pt x="27" y="314"/>
                  <a:pt x="27" y="314"/>
                </a:cubicBezTo>
                <a:cubicBezTo>
                  <a:pt x="24" y="313"/>
                  <a:pt x="21" y="310"/>
                  <a:pt x="22" y="307"/>
                </a:cubicBezTo>
                <a:cubicBezTo>
                  <a:pt x="24" y="291"/>
                  <a:pt x="27" y="275"/>
                  <a:pt x="30" y="259"/>
                </a:cubicBezTo>
                <a:cubicBezTo>
                  <a:pt x="30" y="256"/>
                  <a:pt x="34" y="254"/>
                  <a:pt x="37" y="255"/>
                </a:cubicBezTo>
                <a:cubicBezTo>
                  <a:pt x="40" y="255"/>
                  <a:pt x="42" y="258"/>
                  <a:pt x="42" y="262"/>
                </a:cubicBezTo>
                <a:cubicBezTo>
                  <a:pt x="39" y="277"/>
                  <a:pt x="36" y="293"/>
                  <a:pt x="34" y="309"/>
                </a:cubicBezTo>
                <a:cubicBezTo>
                  <a:pt x="33" y="312"/>
                  <a:pt x="31" y="314"/>
                  <a:pt x="28" y="314"/>
                </a:cubicBezTo>
                <a:close/>
                <a:moveTo>
                  <a:pt x="45" y="219"/>
                </a:moveTo>
                <a:cubicBezTo>
                  <a:pt x="45" y="219"/>
                  <a:pt x="44" y="219"/>
                  <a:pt x="44" y="219"/>
                </a:cubicBezTo>
                <a:cubicBezTo>
                  <a:pt x="41" y="219"/>
                  <a:pt x="39" y="215"/>
                  <a:pt x="40" y="212"/>
                </a:cubicBezTo>
                <a:cubicBezTo>
                  <a:pt x="43" y="196"/>
                  <a:pt x="47" y="180"/>
                  <a:pt x="51" y="165"/>
                </a:cubicBezTo>
                <a:cubicBezTo>
                  <a:pt x="52" y="162"/>
                  <a:pt x="55" y="160"/>
                  <a:pt x="59" y="161"/>
                </a:cubicBezTo>
                <a:cubicBezTo>
                  <a:pt x="62" y="162"/>
                  <a:pt x="64" y="165"/>
                  <a:pt x="63" y="168"/>
                </a:cubicBezTo>
                <a:cubicBezTo>
                  <a:pt x="59" y="183"/>
                  <a:pt x="55" y="199"/>
                  <a:pt x="51" y="215"/>
                </a:cubicBezTo>
                <a:cubicBezTo>
                  <a:pt x="51" y="218"/>
                  <a:pt x="48" y="219"/>
                  <a:pt x="45" y="219"/>
                </a:cubicBezTo>
                <a:close/>
                <a:moveTo>
                  <a:pt x="71" y="127"/>
                </a:moveTo>
                <a:cubicBezTo>
                  <a:pt x="70" y="127"/>
                  <a:pt x="70" y="127"/>
                  <a:pt x="69" y="127"/>
                </a:cubicBezTo>
                <a:cubicBezTo>
                  <a:pt x="66" y="126"/>
                  <a:pt x="64" y="122"/>
                  <a:pt x="65" y="119"/>
                </a:cubicBezTo>
                <a:cubicBezTo>
                  <a:pt x="71" y="103"/>
                  <a:pt x="76" y="88"/>
                  <a:pt x="82" y="74"/>
                </a:cubicBezTo>
                <a:cubicBezTo>
                  <a:pt x="84" y="71"/>
                  <a:pt x="87" y="69"/>
                  <a:pt x="90" y="70"/>
                </a:cubicBezTo>
                <a:cubicBezTo>
                  <a:pt x="93" y="72"/>
                  <a:pt x="95" y="75"/>
                  <a:pt x="93" y="78"/>
                </a:cubicBezTo>
                <a:cubicBezTo>
                  <a:pt x="88" y="92"/>
                  <a:pt x="82" y="107"/>
                  <a:pt x="77" y="123"/>
                </a:cubicBezTo>
                <a:cubicBezTo>
                  <a:pt x="76" y="125"/>
                  <a:pt x="73" y="127"/>
                  <a:pt x="71" y="127"/>
                </a:cubicBezTo>
                <a:close/>
                <a:moveTo>
                  <a:pt x="108" y="39"/>
                </a:moveTo>
                <a:cubicBezTo>
                  <a:pt x="107" y="39"/>
                  <a:pt x="106" y="38"/>
                  <a:pt x="106" y="38"/>
                </a:cubicBezTo>
                <a:cubicBezTo>
                  <a:pt x="103" y="36"/>
                  <a:pt x="101" y="33"/>
                  <a:pt x="103" y="30"/>
                </a:cubicBezTo>
                <a:cubicBezTo>
                  <a:pt x="108" y="21"/>
                  <a:pt x="113" y="12"/>
                  <a:pt x="118" y="4"/>
                </a:cubicBezTo>
                <a:cubicBezTo>
                  <a:pt x="120" y="1"/>
                  <a:pt x="123" y="0"/>
                  <a:pt x="126" y="2"/>
                </a:cubicBezTo>
                <a:cubicBezTo>
                  <a:pt x="129" y="4"/>
                  <a:pt x="130" y="7"/>
                  <a:pt x="128" y="10"/>
                </a:cubicBezTo>
                <a:cubicBezTo>
                  <a:pt x="123" y="18"/>
                  <a:pt x="118" y="27"/>
                  <a:pt x="114" y="35"/>
                </a:cubicBezTo>
                <a:cubicBezTo>
                  <a:pt x="113" y="37"/>
                  <a:pt x="110" y="39"/>
                  <a:pt x="108" y="39"/>
                </a:cubicBezTo>
                <a:close/>
              </a:path>
            </a:pathLst>
          </a:custGeom>
          <a:solidFill>
            <a:srgbClr val="D7562E"/>
          </a:solidFill>
          <a:ln w="9525">
            <a:solidFill>
              <a:srgbClr val="99C65D"/>
            </a:solid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147"/>
          <p:cNvSpPr>
            <a:spLocks noEditPoints="1"/>
          </p:cNvSpPr>
          <p:nvPr/>
        </p:nvSpPr>
        <p:spPr bwMode="auto">
          <a:xfrm>
            <a:off x="3921921" y="1577221"/>
            <a:ext cx="1228725" cy="1881188"/>
          </a:xfrm>
          <a:custGeom>
            <a:avLst/>
            <a:gdLst/>
            <a:ahLst/>
            <a:cxnLst>
              <a:cxn ang="0">
                <a:pos x="5" y="1217"/>
              </a:cxn>
              <a:cxn ang="0">
                <a:pos x="54" y="1210"/>
              </a:cxn>
              <a:cxn ang="0">
                <a:pos x="95" y="1189"/>
              </a:cxn>
              <a:cxn ang="0">
                <a:pos x="135" y="1156"/>
              </a:cxn>
              <a:cxn ang="0">
                <a:pos x="98" y="1189"/>
              </a:cxn>
              <a:cxn ang="0">
                <a:pos x="174" y="1141"/>
              </a:cxn>
              <a:cxn ang="0">
                <a:pos x="226" y="1110"/>
              </a:cxn>
              <a:cxn ang="0">
                <a:pos x="180" y="1144"/>
              </a:cxn>
              <a:cxn ang="0">
                <a:pos x="258" y="1082"/>
              </a:cxn>
              <a:cxn ang="0">
                <a:pos x="304" y="1064"/>
              </a:cxn>
              <a:cxn ang="0">
                <a:pos x="339" y="1037"/>
              </a:cxn>
              <a:cxn ang="0">
                <a:pos x="373" y="996"/>
              </a:cxn>
              <a:cxn ang="0">
                <a:pos x="343" y="1035"/>
              </a:cxn>
              <a:cxn ang="0">
                <a:pos x="409" y="974"/>
              </a:cxn>
              <a:cxn ang="0">
                <a:pos x="453" y="933"/>
              </a:cxn>
              <a:cxn ang="0">
                <a:pos x="413" y="976"/>
              </a:cxn>
              <a:cxn ang="0">
                <a:pos x="479" y="899"/>
              </a:cxn>
              <a:cxn ang="0">
                <a:pos x="521" y="873"/>
              </a:cxn>
              <a:cxn ang="0">
                <a:pos x="548" y="839"/>
              </a:cxn>
              <a:cxn ang="0">
                <a:pos x="573" y="791"/>
              </a:cxn>
              <a:cxn ang="0">
                <a:pos x="552" y="836"/>
              </a:cxn>
              <a:cxn ang="0">
                <a:pos x="603" y="761"/>
              </a:cxn>
              <a:cxn ang="0">
                <a:pos x="637" y="712"/>
              </a:cxn>
              <a:cxn ang="0">
                <a:pos x="607" y="763"/>
              </a:cxn>
              <a:cxn ang="0">
                <a:pos x="653" y="673"/>
              </a:cxn>
              <a:cxn ang="0">
                <a:pos x="687" y="637"/>
              </a:cxn>
              <a:cxn ang="0">
                <a:pos x="703" y="597"/>
              </a:cxn>
              <a:cxn ang="0">
                <a:pos x="717" y="545"/>
              </a:cxn>
              <a:cxn ang="0">
                <a:pos x="708" y="593"/>
              </a:cxn>
              <a:cxn ang="0">
                <a:pos x="737" y="508"/>
              </a:cxn>
              <a:cxn ang="0">
                <a:pos x="756" y="451"/>
              </a:cxn>
              <a:cxn ang="0">
                <a:pos x="739" y="508"/>
              </a:cxn>
              <a:cxn ang="0">
                <a:pos x="761" y="409"/>
              </a:cxn>
              <a:cxn ang="0">
                <a:pos x="784" y="365"/>
              </a:cxn>
              <a:cxn ang="0">
                <a:pos x="786" y="322"/>
              </a:cxn>
              <a:cxn ang="0">
                <a:pos x="786" y="268"/>
              </a:cxn>
              <a:cxn ang="0">
                <a:pos x="792" y="317"/>
              </a:cxn>
              <a:cxn ang="0">
                <a:pos x="796" y="227"/>
              </a:cxn>
              <a:cxn ang="0">
                <a:pos x="798" y="167"/>
              </a:cxn>
              <a:cxn ang="0">
                <a:pos x="802" y="221"/>
              </a:cxn>
              <a:cxn ang="0">
                <a:pos x="792" y="125"/>
              </a:cxn>
              <a:cxn ang="0">
                <a:pos x="802" y="77"/>
              </a:cxn>
              <a:cxn ang="0">
                <a:pos x="792" y="35"/>
              </a:cxn>
              <a:cxn ang="0">
                <a:pos x="789" y="0"/>
              </a:cxn>
              <a:cxn ang="0">
                <a:pos x="793" y="35"/>
              </a:cxn>
            </a:cxnLst>
            <a:rect l="0" t="0" r="r" b="b"/>
            <a:pathLst>
              <a:path w="804" h="1229">
                <a:moveTo>
                  <a:pt x="7" y="1229"/>
                </a:moveTo>
                <a:cubicBezTo>
                  <a:pt x="5" y="1229"/>
                  <a:pt x="2" y="1228"/>
                  <a:pt x="1" y="1225"/>
                </a:cubicBezTo>
                <a:cubicBezTo>
                  <a:pt x="0" y="1222"/>
                  <a:pt x="2" y="1219"/>
                  <a:pt x="5" y="1217"/>
                </a:cubicBezTo>
                <a:cubicBezTo>
                  <a:pt x="5" y="1217"/>
                  <a:pt x="22" y="1211"/>
                  <a:pt x="49" y="1199"/>
                </a:cubicBezTo>
                <a:cubicBezTo>
                  <a:pt x="52" y="1197"/>
                  <a:pt x="56" y="1199"/>
                  <a:pt x="57" y="1202"/>
                </a:cubicBezTo>
                <a:cubicBezTo>
                  <a:pt x="58" y="1205"/>
                  <a:pt x="57" y="1208"/>
                  <a:pt x="54" y="1210"/>
                </a:cubicBezTo>
                <a:cubicBezTo>
                  <a:pt x="26" y="1222"/>
                  <a:pt x="10" y="1228"/>
                  <a:pt x="9" y="1229"/>
                </a:cubicBezTo>
                <a:cubicBezTo>
                  <a:pt x="8" y="1229"/>
                  <a:pt x="8" y="1229"/>
                  <a:pt x="7" y="1229"/>
                </a:cubicBezTo>
                <a:close/>
                <a:moveTo>
                  <a:pt x="95" y="1189"/>
                </a:moveTo>
                <a:cubicBezTo>
                  <a:pt x="93" y="1189"/>
                  <a:pt x="91" y="1188"/>
                  <a:pt x="90" y="1186"/>
                </a:cubicBezTo>
                <a:cubicBezTo>
                  <a:pt x="88" y="1183"/>
                  <a:pt x="89" y="1180"/>
                  <a:pt x="92" y="1178"/>
                </a:cubicBezTo>
                <a:cubicBezTo>
                  <a:pt x="106" y="1171"/>
                  <a:pt x="121" y="1164"/>
                  <a:pt x="135" y="1156"/>
                </a:cubicBezTo>
                <a:cubicBezTo>
                  <a:pt x="138" y="1154"/>
                  <a:pt x="141" y="1155"/>
                  <a:pt x="143" y="1158"/>
                </a:cubicBezTo>
                <a:cubicBezTo>
                  <a:pt x="145" y="1161"/>
                  <a:pt x="143" y="1165"/>
                  <a:pt x="141" y="1166"/>
                </a:cubicBezTo>
                <a:cubicBezTo>
                  <a:pt x="126" y="1174"/>
                  <a:pt x="112" y="1182"/>
                  <a:pt x="98" y="1189"/>
                </a:cubicBezTo>
                <a:cubicBezTo>
                  <a:pt x="97" y="1189"/>
                  <a:pt x="96" y="1189"/>
                  <a:pt x="95" y="1189"/>
                </a:cubicBezTo>
                <a:close/>
                <a:moveTo>
                  <a:pt x="180" y="1144"/>
                </a:moveTo>
                <a:cubicBezTo>
                  <a:pt x="178" y="1144"/>
                  <a:pt x="176" y="1143"/>
                  <a:pt x="174" y="1141"/>
                </a:cubicBezTo>
                <a:cubicBezTo>
                  <a:pt x="173" y="1138"/>
                  <a:pt x="174" y="1134"/>
                  <a:pt x="177" y="1132"/>
                </a:cubicBezTo>
                <a:cubicBezTo>
                  <a:pt x="190" y="1124"/>
                  <a:pt x="204" y="1116"/>
                  <a:pt x="218" y="1108"/>
                </a:cubicBezTo>
                <a:cubicBezTo>
                  <a:pt x="220" y="1106"/>
                  <a:pt x="224" y="1107"/>
                  <a:pt x="226" y="1110"/>
                </a:cubicBezTo>
                <a:cubicBezTo>
                  <a:pt x="228" y="1112"/>
                  <a:pt x="227" y="1116"/>
                  <a:pt x="224" y="1118"/>
                </a:cubicBezTo>
                <a:cubicBezTo>
                  <a:pt x="210" y="1126"/>
                  <a:pt x="196" y="1135"/>
                  <a:pt x="183" y="1143"/>
                </a:cubicBezTo>
                <a:cubicBezTo>
                  <a:pt x="182" y="1143"/>
                  <a:pt x="181" y="1144"/>
                  <a:pt x="180" y="1144"/>
                </a:cubicBezTo>
                <a:close/>
                <a:moveTo>
                  <a:pt x="261" y="1093"/>
                </a:moveTo>
                <a:cubicBezTo>
                  <a:pt x="259" y="1093"/>
                  <a:pt x="257" y="1092"/>
                  <a:pt x="256" y="1090"/>
                </a:cubicBezTo>
                <a:cubicBezTo>
                  <a:pt x="254" y="1087"/>
                  <a:pt x="255" y="1083"/>
                  <a:pt x="258" y="1082"/>
                </a:cubicBezTo>
                <a:cubicBezTo>
                  <a:pt x="271" y="1073"/>
                  <a:pt x="284" y="1063"/>
                  <a:pt x="297" y="1054"/>
                </a:cubicBezTo>
                <a:cubicBezTo>
                  <a:pt x="300" y="1052"/>
                  <a:pt x="304" y="1053"/>
                  <a:pt x="306" y="1056"/>
                </a:cubicBezTo>
                <a:cubicBezTo>
                  <a:pt x="307" y="1058"/>
                  <a:pt x="307" y="1062"/>
                  <a:pt x="304" y="1064"/>
                </a:cubicBezTo>
                <a:cubicBezTo>
                  <a:pt x="291" y="1073"/>
                  <a:pt x="278" y="1083"/>
                  <a:pt x="264" y="1092"/>
                </a:cubicBezTo>
                <a:cubicBezTo>
                  <a:pt x="263" y="1092"/>
                  <a:pt x="262" y="1093"/>
                  <a:pt x="261" y="1093"/>
                </a:cubicBezTo>
                <a:close/>
                <a:moveTo>
                  <a:pt x="339" y="1037"/>
                </a:moveTo>
                <a:cubicBezTo>
                  <a:pt x="337" y="1037"/>
                  <a:pt x="336" y="1036"/>
                  <a:pt x="334" y="1034"/>
                </a:cubicBezTo>
                <a:cubicBezTo>
                  <a:pt x="332" y="1032"/>
                  <a:pt x="333" y="1028"/>
                  <a:pt x="336" y="1026"/>
                </a:cubicBezTo>
                <a:cubicBezTo>
                  <a:pt x="348" y="1016"/>
                  <a:pt x="361" y="1006"/>
                  <a:pt x="373" y="996"/>
                </a:cubicBezTo>
                <a:cubicBezTo>
                  <a:pt x="376" y="994"/>
                  <a:pt x="379" y="994"/>
                  <a:pt x="382" y="997"/>
                </a:cubicBezTo>
                <a:cubicBezTo>
                  <a:pt x="384" y="999"/>
                  <a:pt x="383" y="1003"/>
                  <a:pt x="381" y="1005"/>
                </a:cubicBezTo>
                <a:cubicBezTo>
                  <a:pt x="368" y="1015"/>
                  <a:pt x="356" y="1025"/>
                  <a:pt x="343" y="1035"/>
                </a:cubicBezTo>
                <a:cubicBezTo>
                  <a:pt x="342" y="1036"/>
                  <a:pt x="341" y="1037"/>
                  <a:pt x="339" y="1037"/>
                </a:cubicBezTo>
                <a:close/>
                <a:moveTo>
                  <a:pt x="413" y="976"/>
                </a:moveTo>
                <a:cubicBezTo>
                  <a:pt x="412" y="976"/>
                  <a:pt x="410" y="975"/>
                  <a:pt x="409" y="974"/>
                </a:cubicBezTo>
                <a:cubicBezTo>
                  <a:pt x="407" y="971"/>
                  <a:pt x="407" y="967"/>
                  <a:pt x="409" y="965"/>
                </a:cubicBezTo>
                <a:cubicBezTo>
                  <a:pt x="421" y="955"/>
                  <a:pt x="433" y="944"/>
                  <a:pt x="445" y="933"/>
                </a:cubicBezTo>
                <a:cubicBezTo>
                  <a:pt x="447" y="931"/>
                  <a:pt x="451" y="931"/>
                  <a:pt x="453" y="933"/>
                </a:cubicBezTo>
                <a:cubicBezTo>
                  <a:pt x="456" y="935"/>
                  <a:pt x="455" y="939"/>
                  <a:pt x="453" y="942"/>
                </a:cubicBezTo>
                <a:cubicBezTo>
                  <a:pt x="441" y="952"/>
                  <a:pt x="429" y="963"/>
                  <a:pt x="417" y="974"/>
                </a:cubicBezTo>
                <a:cubicBezTo>
                  <a:pt x="416" y="975"/>
                  <a:pt x="415" y="976"/>
                  <a:pt x="413" y="976"/>
                </a:cubicBezTo>
                <a:close/>
                <a:moveTo>
                  <a:pt x="483" y="910"/>
                </a:moveTo>
                <a:cubicBezTo>
                  <a:pt x="482" y="910"/>
                  <a:pt x="480" y="909"/>
                  <a:pt x="479" y="908"/>
                </a:cubicBezTo>
                <a:cubicBezTo>
                  <a:pt x="477" y="905"/>
                  <a:pt x="477" y="902"/>
                  <a:pt x="479" y="899"/>
                </a:cubicBezTo>
                <a:cubicBezTo>
                  <a:pt x="490" y="888"/>
                  <a:pt x="501" y="876"/>
                  <a:pt x="512" y="865"/>
                </a:cubicBezTo>
                <a:cubicBezTo>
                  <a:pt x="514" y="862"/>
                  <a:pt x="518" y="862"/>
                  <a:pt x="520" y="864"/>
                </a:cubicBezTo>
                <a:cubicBezTo>
                  <a:pt x="523" y="866"/>
                  <a:pt x="523" y="870"/>
                  <a:pt x="521" y="873"/>
                </a:cubicBezTo>
                <a:cubicBezTo>
                  <a:pt x="510" y="884"/>
                  <a:pt x="499" y="896"/>
                  <a:pt x="488" y="908"/>
                </a:cubicBezTo>
                <a:cubicBezTo>
                  <a:pt x="486" y="909"/>
                  <a:pt x="485" y="910"/>
                  <a:pt x="483" y="910"/>
                </a:cubicBezTo>
                <a:close/>
                <a:moveTo>
                  <a:pt x="548" y="839"/>
                </a:moveTo>
                <a:cubicBezTo>
                  <a:pt x="546" y="839"/>
                  <a:pt x="545" y="838"/>
                  <a:pt x="544" y="837"/>
                </a:cubicBezTo>
                <a:cubicBezTo>
                  <a:pt x="541" y="835"/>
                  <a:pt x="541" y="831"/>
                  <a:pt x="543" y="829"/>
                </a:cubicBezTo>
                <a:cubicBezTo>
                  <a:pt x="553" y="816"/>
                  <a:pt x="564" y="804"/>
                  <a:pt x="573" y="791"/>
                </a:cubicBezTo>
                <a:cubicBezTo>
                  <a:pt x="575" y="789"/>
                  <a:pt x="579" y="788"/>
                  <a:pt x="582" y="790"/>
                </a:cubicBezTo>
                <a:cubicBezTo>
                  <a:pt x="584" y="792"/>
                  <a:pt x="585" y="796"/>
                  <a:pt x="583" y="799"/>
                </a:cubicBezTo>
                <a:cubicBezTo>
                  <a:pt x="573" y="811"/>
                  <a:pt x="563" y="824"/>
                  <a:pt x="552" y="836"/>
                </a:cubicBezTo>
                <a:cubicBezTo>
                  <a:pt x="551" y="838"/>
                  <a:pt x="550" y="839"/>
                  <a:pt x="548" y="839"/>
                </a:cubicBezTo>
                <a:close/>
                <a:moveTo>
                  <a:pt x="607" y="763"/>
                </a:moveTo>
                <a:cubicBezTo>
                  <a:pt x="605" y="763"/>
                  <a:pt x="604" y="762"/>
                  <a:pt x="603" y="761"/>
                </a:cubicBezTo>
                <a:cubicBezTo>
                  <a:pt x="600" y="760"/>
                  <a:pt x="600" y="756"/>
                  <a:pt x="602" y="753"/>
                </a:cubicBezTo>
                <a:cubicBezTo>
                  <a:pt x="611" y="740"/>
                  <a:pt x="620" y="727"/>
                  <a:pt x="628" y="714"/>
                </a:cubicBezTo>
                <a:cubicBezTo>
                  <a:pt x="630" y="711"/>
                  <a:pt x="634" y="710"/>
                  <a:pt x="637" y="712"/>
                </a:cubicBezTo>
                <a:cubicBezTo>
                  <a:pt x="639" y="714"/>
                  <a:pt x="640" y="717"/>
                  <a:pt x="638" y="720"/>
                </a:cubicBezTo>
                <a:cubicBezTo>
                  <a:pt x="630" y="733"/>
                  <a:pt x="621" y="747"/>
                  <a:pt x="611" y="760"/>
                </a:cubicBezTo>
                <a:cubicBezTo>
                  <a:pt x="610" y="762"/>
                  <a:pt x="608" y="763"/>
                  <a:pt x="607" y="763"/>
                </a:cubicBezTo>
                <a:close/>
                <a:moveTo>
                  <a:pt x="658" y="682"/>
                </a:moveTo>
                <a:cubicBezTo>
                  <a:pt x="657" y="682"/>
                  <a:pt x="656" y="682"/>
                  <a:pt x="655" y="681"/>
                </a:cubicBezTo>
                <a:cubicBezTo>
                  <a:pt x="653" y="679"/>
                  <a:pt x="652" y="676"/>
                  <a:pt x="653" y="673"/>
                </a:cubicBezTo>
                <a:cubicBezTo>
                  <a:pt x="661" y="659"/>
                  <a:pt x="669" y="645"/>
                  <a:pt x="676" y="631"/>
                </a:cubicBezTo>
                <a:cubicBezTo>
                  <a:pt x="678" y="628"/>
                  <a:pt x="682" y="627"/>
                  <a:pt x="685" y="629"/>
                </a:cubicBezTo>
                <a:cubicBezTo>
                  <a:pt x="687" y="630"/>
                  <a:pt x="689" y="634"/>
                  <a:pt x="687" y="637"/>
                </a:cubicBezTo>
                <a:cubicBezTo>
                  <a:pt x="680" y="651"/>
                  <a:pt x="672" y="665"/>
                  <a:pt x="664" y="679"/>
                </a:cubicBezTo>
                <a:cubicBezTo>
                  <a:pt x="663" y="681"/>
                  <a:pt x="661" y="682"/>
                  <a:pt x="658" y="682"/>
                </a:cubicBezTo>
                <a:close/>
                <a:moveTo>
                  <a:pt x="703" y="597"/>
                </a:moveTo>
                <a:cubicBezTo>
                  <a:pt x="702" y="597"/>
                  <a:pt x="701" y="597"/>
                  <a:pt x="700" y="596"/>
                </a:cubicBezTo>
                <a:cubicBezTo>
                  <a:pt x="697" y="595"/>
                  <a:pt x="696" y="591"/>
                  <a:pt x="698" y="588"/>
                </a:cubicBezTo>
                <a:cubicBezTo>
                  <a:pt x="704" y="574"/>
                  <a:pt x="711" y="559"/>
                  <a:pt x="717" y="545"/>
                </a:cubicBezTo>
                <a:cubicBezTo>
                  <a:pt x="718" y="542"/>
                  <a:pt x="721" y="540"/>
                  <a:pt x="724" y="541"/>
                </a:cubicBezTo>
                <a:cubicBezTo>
                  <a:pt x="728" y="543"/>
                  <a:pt x="729" y="546"/>
                  <a:pt x="728" y="549"/>
                </a:cubicBezTo>
                <a:cubicBezTo>
                  <a:pt x="722" y="564"/>
                  <a:pt x="715" y="579"/>
                  <a:pt x="708" y="593"/>
                </a:cubicBezTo>
                <a:cubicBezTo>
                  <a:pt x="707" y="596"/>
                  <a:pt x="705" y="597"/>
                  <a:pt x="703" y="597"/>
                </a:cubicBezTo>
                <a:close/>
                <a:moveTo>
                  <a:pt x="739" y="508"/>
                </a:moveTo>
                <a:cubicBezTo>
                  <a:pt x="739" y="508"/>
                  <a:pt x="738" y="508"/>
                  <a:pt x="737" y="508"/>
                </a:cubicBezTo>
                <a:cubicBezTo>
                  <a:pt x="734" y="507"/>
                  <a:pt x="733" y="503"/>
                  <a:pt x="734" y="500"/>
                </a:cubicBezTo>
                <a:cubicBezTo>
                  <a:pt x="739" y="485"/>
                  <a:pt x="744" y="470"/>
                  <a:pt x="749" y="455"/>
                </a:cubicBezTo>
                <a:cubicBezTo>
                  <a:pt x="750" y="452"/>
                  <a:pt x="753" y="450"/>
                  <a:pt x="756" y="451"/>
                </a:cubicBezTo>
                <a:cubicBezTo>
                  <a:pt x="759" y="452"/>
                  <a:pt x="761" y="455"/>
                  <a:pt x="760" y="458"/>
                </a:cubicBezTo>
                <a:cubicBezTo>
                  <a:pt x="755" y="474"/>
                  <a:pt x="750" y="489"/>
                  <a:pt x="745" y="504"/>
                </a:cubicBezTo>
                <a:cubicBezTo>
                  <a:pt x="744" y="507"/>
                  <a:pt x="742" y="508"/>
                  <a:pt x="739" y="508"/>
                </a:cubicBezTo>
                <a:close/>
                <a:moveTo>
                  <a:pt x="767" y="416"/>
                </a:moveTo>
                <a:cubicBezTo>
                  <a:pt x="767" y="416"/>
                  <a:pt x="766" y="416"/>
                  <a:pt x="766" y="416"/>
                </a:cubicBezTo>
                <a:cubicBezTo>
                  <a:pt x="762" y="415"/>
                  <a:pt x="760" y="412"/>
                  <a:pt x="761" y="409"/>
                </a:cubicBezTo>
                <a:cubicBezTo>
                  <a:pt x="765" y="394"/>
                  <a:pt x="769" y="378"/>
                  <a:pt x="772" y="362"/>
                </a:cubicBezTo>
                <a:cubicBezTo>
                  <a:pt x="772" y="359"/>
                  <a:pt x="776" y="357"/>
                  <a:pt x="779" y="358"/>
                </a:cubicBezTo>
                <a:cubicBezTo>
                  <a:pt x="782" y="358"/>
                  <a:pt x="784" y="362"/>
                  <a:pt x="784" y="365"/>
                </a:cubicBezTo>
                <a:cubicBezTo>
                  <a:pt x="780" y="381"/>
                  <a:pt x="777" y="396"/>
                  <a:pt x="773" y="412"/>
                </a:cubicBezTo>
                <a:cubicBezTo>
                  <a:pt x="772" y="415"/>
                  <a:pt x="770" y="416"/>
                  <a:pt x="767" y="416"/>
                </a:cubicBezTo>
                <a:close/>
                <a:moveTo>
                  <a:pt x="786" y="322"/>
                </a:moveTo>
                <a:cubicBezTo>
                  <a:pt x="785" y="322"/>
                  <a:pt x="785" y="322"/>
                  <a:pt x="785" y="322"/>
                </a:cubicBezTo>
                <a:cubicBezTo>
                  <a:pt x="782" y="322"/>
                  <a:pt x="780" y="319"/>
                  <a:pt x="780" y="316"/>
                </a:cubicBezTo>
                <a:cubicBezTo>
                  <a:pt x="782" y="300"/>
                  <a:pt x="785" y="284"/>
                  <a:pt x="786" y="268"/>
                </a:cubicBezTo>
                <a:cubicBezTo>
                  <a:pt x="787" y="265"/>
                  <a:pt x="790" y="263"/>
                  <a:pt x="793" y="263"/>
                </a:cubicBezTo>
                <a:cubicBezTo>
                  <a:pt x="796" y="263"/>
                  <a:pt x="799" y="266"/>
                  <a:pt x="798" y="270"/>
                </a:cubicBezTo>
                <a:cubicBezTo>
                  <a:pt x="796" y="286"/>
                  <a:pt x="794" y="302"/>
                  <a:pt x="792" y="317"/>
                </a:cubicBezTo>
                <a:cubicBezTo>
                  <a:pt x="792" y="320"/>
                  <a:pt x="789" y="322"/>
                  <a:pt x="786" y="322"/>
                </a:cubicBezTo>
                <a:close/>
                <a:moveTo>
                  <a:pt x="796" y="227"/>
                </a:moveTo>
                <a:cubicBezTo>
                  <a:pt x="796" y="227"/>
                  <a:pt x="796" y="227"/>
                  <a:pt x="796" y="227"/>
                </a:cubicBezTo>
                <a:cubicBezTo>
                  <a:pt x="793" y="227"/>
                  <a:pt x="790" y="224"/>
                  <a:pt x="790" y="221"/>
                </a:cubicBezTo>
                <a:cubicBezTo>
                  <a:pt x="791" y="205"/>
                  <a:pt x="792" y="189"/>
                  <a:pt x="792" y="173"/>
                </a:cubicBezTo>
                <a:cubicBezTo>
                  <a:pt x="792" y="170"/>
                  <a:pt x="795" y="167"/>
                  <a:pt x="798" y="167"/>
                </a:cubicBezTo>
                <a:cubicBezTo>
                  <a:pt x="798" y="167"/>
                  <a:pt x="798" y="167"/>
                  <a:pt x="798" y="167"/>
                </a:cubicBezTo>
                <a:cubicBezTo>
                  <a:pt x="802" y="167"/>
                  <a:pt x="804" y="170"/>
                  <a:pt x="804" y="173"/>
                </a:cubicBezTo>
                <a:cubicBezTo>
                  <a:pt x="804" y="189"/>
                  <a:pt x="803" y="206"/>
                  <a:pt x="802" y="221"/>
                </a:cubicBezTo>
                <a:cubicBezTo>
                  <a:pt x="802" y="225"/>
                  <a:pt x="799" y="227"/>
                  <a:pt x="796" y="227"/>
                </a:cubicBezTo>
                <a:close/>
                <a:moveTo>
                  <a:pt x="798" y="131"/>
                </a:moveTo>
                <a:cubicBezTo>
                  <a:pt x="795" y="131"/>
                  <a:pt x="792" y="129"/>
                  <a:pt x="792" y="125"/>
                </a:cubicBezTo>
                <a:cubicBezTo>
                  <a:pt x="792" y="110"/>
                  <a:pt x="791" y="94"/>
                  <a:pt x="790" y="78"/>
                </a:cubicBezTo>
                <a:cubicBezTo>
                  <a:pt x="790" y="74"/>
                  <a:pt x="792" y="71"/>
                  <a:pt x="796" y="71"/>
                </a:cubicBezTo>
                <a:cubicBezTo>
                  <a:pt x="799" y="71"/>
                  <a:pt x="802" y="74"/>
                  <a:pt x="802" y="77"/>
                </a:cubicBezTo>
                <a:cubicBezTo>
                  <a:pt x="803" y="93"/>
                  <a:pt x="804" y="109"/>
                  <a:pt x="804" y="125"/>
                </a:cubicBezTo>
                <a:cubicBezTo>
                  <a:pt x="804" y="128"/>
                  <a:pt x="802" y="131"/>
                  <a:pt x="798" y="131"/>
                </a:cubicBezTo>
                <a:close/>
                <a:moveTo>
                  <a:pt x="792" y="35"/>
                </a:moveTo>
                <a:cubicBezTo>
                  <a:pt x="789" y="35"/>
                  <a:pt x="787" y="33"/>
                  <a:pt x="786" y="30"/>
                </a:cubicBezTo>
                <a:cubicBezTo>
                  <a:pt x="785" y="22"/>
                  <a:pt x="785" y="15"/>
                  <a:pt x="784" y="7"/>
                </a:cubicBezTo>
                <a:cubicBezTo>
                  <a:pt x="783" y="3"/>
                  <a:pt x="786" y="0"/>
                  <a:pt x="789" y="0"/>
                </a:cubicBezTo>
                <a:cubicBezTo>
                  <a:pt x="792" y="0"/>
                  <a:pt x="795" y="2"/>
                  <a:pt x="796" y="5"/>
                </a:cubicBezTo>
                <a:cubicBezTo>
                  <a:pt x="796" y="13"/>
                  <a:pt x="797" y="21"/>
                  <a:pt x="798" y="29"/>
                </a:cubicBezTo>
                <a:cubicBezTo>
                  <a:pt x="798" y="32"/>
                  <a:pt x="796" y="35"/>
                  <a:pt x="793" y="35"/>
                </a:cubicBezTo>
                <a:lnTo>
                  <a:pt x="792" y="35"/>
                </a:lnTo>
                <a:close/>
              </a:path>
            </a:pathLst>
          </a:custGeom>
          <a:solidFill>
            <a:srgbClr val="3BC7E2"/>
          </a:solidFill>
          <a:ln w="9525">
            <a:no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148"/>
          <p:cNvSpPr>
            <a:spLocks noEditPoints="1"/>
          </p:cNvSpPr>
          <p:nvPr/>
        </p:nvSpPr>
        <p:spPr bwMode="auto">
          <a:xfrm>
            <a:off x="3373044" y="2404707"/>
            <a:ext cx="654844" cy="1035844"/>
          </a:xfrm>
          <a:custGeom>
            <a:avLst/>
            <a:gdLst/>
            <a:ahLst/>
            <a:cxnLst>
              <a:cxn ang="0">
                <a:pos x="416" y="672"/>
              </a:cxn>
              <a:cxn ang="0">
                <a:pos x="417" y="618"/>
              </a:cxn>
              <a:cxn ang="0">
                <a:pos x="428" y="672"/>
              </a:cxn>
              <a:cxn ang="0">
                <a:pos x="422" y="678"/>
              </a:cxn>
              <a:cxn ang="0">
                <a:pos x="405" y="578"/>
              </a:cxn>
              <a:cxn ang="0">
                <a:pos x="400" y="524"/>
              </a:cxn>
              <a:cxn ang="0">
                <a:pos x="417" y="576"/>
              </a:cxn>
              <a:cxn ang="0">
                <a:pos x="411" y="583"/>
              </a:cxn>
              <a:cxn ang="0">
                <a:pos x="383" y="485"/>
              </a:cxn>
              <a:cxn ang="0">
                <a:pos x="371" y="432"/>
              </a:cxn>
              <a:cxn ang="0">
                <a:pos x="394" y="482"/>
              </a:cxn>
              <a:cxn ang="0">
                <a:pos x="389" y="490"/>
              </a:cxn>
              <a:cxn ang="0">
                <a:pos x="350" y="396"/>
              </a:cxn>
              <a:cxn ang="0">
                <a:pos x="331" y="345"/>
              </a:cxn>
              <a:cxn ang="0">
                <a:pos x="361" y="391"/>
              </a:cxn>
              <a:cxn ang="0">
                <a:pos x="355" y="400"/>
              </a:cxn>
              <a:cxn ang="0">
                <a:pos x="306" y="312"/>
              </a:cxn>
              <a:cxn ang="0">
                <a:pos x="282" y="263"/>
              </a:cxn>
              <a:cxn ang="0">
                <a:pos x="316" y="305"/>
              </a:cxn>
              <a:cxn ang="0">
                <a:pos x="311" y="315"/>
              </a:cxn>
              <a:cxn ang="0">
                <a:pos x="252" y="233"/>
              </a:cxn>
              <a:cxn ang="0">
                <a:pos x="223" y="187"/>
              </a:cxn>
              <a:cxn ang="0">
                <a:pos x="262" y="225"/>
              </a:cxn>
              <a:cxn ang="0">
                <a:pos x="257" y="235"/>
              </a:cxn>
              <a:cxn ang="0">
                <a:pos x="190" y="160"/>
              </a:cxn>
              <a:cxn ang="0">
                <a:pos x="156" y="118"/>
              </a:cxn>
              <a:cxn ang="0">
                <a:pos x="199" y="152"/>
              </a:cxn>
              <a:cxn ang="0">
                <a:pos x="195" y="162"/>
              </a:cxn>
              <a:cxn ang="0">
                <a:pos x="121" y="95"/>
              </a:cxn>
              <a:cxn ang="0">
                <a:pos x="82" y="57"/>
              </a:cxn>
              <a:cxn ang="0">
                <a:pos x="129" y="86"/>
              </a:cxn>
              <a:cxn ang="0">
                <a:pos x="125" y="96"/>
              </a:cxn>
              <a:cxn ang="0">
                <a:pos x="45" y="37"/>
              </a:cxn>
              <a:cxn ang="0">
                <a:pos x="2" y="4"/>
              </a:cxn>
              <a:cxn ang="0">
                <a:pos x="51" y="27"/>
              </a:cxn>
              <a:cxn ang="0">
                <a:pos x="48" y="38"/>
              </a:cxn>
            </a:cxnLst>
            <a:rect l="0" t="0" r="r" b="b"/>
            <a:pathLst>
              <a:path w="428" h="678">
                <a:moveTo>
                  <a:pt x="422" y="678"/>
                </a:moveTo>
                <a:cubicBezTo>
                  <a:pt x="419" y="678"/>
                  <a:pt x="416" y="676"/>
                  <a:pt x="416" y="672"/>
                </a:cubicBezTo>
                <a:cubicBezTo>
                  <a:pt x="415" y="656"/>
                  <a:pt x="414" y="641"/>
                  <a:pt x="412" y="625"/>
                </a:cubicBezTo>
                <a:cubicBezTo>
                  <a:pt x="412" y="622"/>
                  <a:pt x="414" y="619"/>
                  <a:pt x="417" y="618"/>
                </a:cubicBezTo>
                <a:cubicBezTo>
                  <a:pt x="421" y="618"/>
                  <a:pt x="424" y="620"/>
                  <a:pt x="424" y="623"/>
                </a:cubicBezTo>
                <a:cubicBezTo>
                  <a:pt x="426" y="639"/>
                  <a:pt x="427" y="656"/>
                  <a:pt x="428" y="672"/>
                </a:cubicBezTo>
                <a:cubicBezTo>
                  <a:pt x="428" y="675"/>
                  <a:pt x="426" y="678"/>
                  <a:pt x="423" y="678"/>
                </a:cubicBezTo>
                <a:lnTo>
                  <a:pt x="422" y="678"/>
                </a:lnTo>
                <a:close/>
                <a:moveTo>
                  <a:pt x="411" y="583"/>
                </a:moveTo>
                <a:cubicBezTo>
                  <a:pt x="408" y="583"/>
                  <a:pt x="406" y="581"/>
                  <a:pt x="405" y="578"/>
                </a:cubicBezTo>
                <a:cubicBezTo>
                  <a:pt x="402" y="562"/>
                  <a:pt x="399" y="547"/>
                  <a:pt x="395" y="531"/>
                </a:cubicBezTo>
                <a:cubicBezTo>
                  <a:pt x="395" y="528"/>
                  <a:pt x="397" y="525"/>
                  <a:pt x="400" y="524"/>
                </a:cubicBezTo>
                <a:cubicBezTo>
                  <a:pt x="403" y="523"/>
                  <a:pt x="406" y="525"/>
                  <a:pt x="407" y="528"/>
                </a:cubicBezTo>
                <a:cubicBezTo>
                  <a:pt x="411" y="544"/>
                  <a:pt x="414" y="560"/>
                  <a:pt x="417" y="576"/>
                </a:cubicBezTo>
                <a:cubicBezTo>
                  <a:pt x="418" y="579"/>
                  <a:pt x="415" y="582"/>
                  <a:pt x="412" y="583"/>
                </a:cubicBezTo>
                <a:lnTo>
                  <a:pt x="411" y="583"/>
                </a:lnTo>
                <a:close/>
                <a:moveTo>
                  <a:pt x="389" y="490"/>
                </a:moveTo>
                <a:cubicBezTo>
                  <a:pt x="386" y="490"/>
                  <a:pt x="384" y="488"/>
                  <a:pt x="383" y="485"/>
                </a:cubicBezTo>
                <a:cubicBezTo>
                  <a:pt x="378" y="470"/>
                  <a:pt x="373" y="455"/>
                  <a:pt x="368" y="440"/>
                </a:cubicBezTo>
                <a:cubicBezTo>
                  <a:pt x="366" y="437"/>
                  <a:pt x="368" y="434"/>
                  <a:pt x="371" y="432"/>
                </a:cubicBezTo>
                <a:cubicBezTo>
                  <a:pt x="374" y="431"/>
                  <a:pt x="378" y="433"/>
                  <a:pt x="379" y="436"/>
                </a:cubicBezTo>
                <a:cubicBezTo>
                  <a:pt x="384" y="451"/>
                  <a:pt x="390" y="466"/>
                  <a:pt x="394" y="482"/>
                </a:cubicBezTo>
                <a:cubicBezTo>
                  <a:pt x="395" y="485"/>
                  <a:pt x="394" y="488"/>
                  <a:pt x="390" y="489"/>
                </a:cubicBezTo>
                <a:cubicBezTo>
                  <a:pt x="390" y="489"/>
                  <a:pt x="389" y="490"/>
                  <a:pt x="389" y="490"/>
                </a:cubicBezTo>
                <a:close/>
                <a:moveTo>
                  <a:pt x="355" y="400"/>
                </a:moveTo>
                <a:cubicBezTo>
                  <a:pt x="353" y="400"/>
                  <a:pt x="351" y="398"/>
                  <a:pt x="350" y="396"/>
                </a:cubicBezTo>
                <a:cubicBezTo>
                  <a:pt x="343" y="382"/>
                  <a:pt x="336" y="367"/>
                  <a:pt x="329" y="353"/>
                </a:cubicBezTo>
                <a:cubicBezTo>
                  <a:pt x="327" y="350"/>
                  <a:pt x="329" y="347"/>
                  <a:pt x="331" y="345"/>
                </a:cubicBezTo>
                <a:cubicBezTo>
                  <a:pt x="334" y="344"/>
                  <a:pt x="338" y="345"/>
                  <a:pt x="340" y="348"/>
                </a:cubicBezTo>
                <a:cubicBezTo>
                  <a:pt x="347" y="362"/>
                  <a:pt x="354" y="377"/>
                  <a:pt x="361" y="391"/>
                </a:cubicBezTo>
                <a:cubicBezTo>
                  <a:pt x="362" y="394"/>
                  <a:pt x="361" y="398"/>
                  <a:pt x="357" y="399"/>
                </a:cubicBezTo>
                <a:cubicBezTo>
                  <a:pt x="357" y="400"/>
                  <a:pt x="356" y="400"/>
                  <a:pt x="355" y="400"/>
                </a:cubicBezTo>
                <a:close/>
                <a:moveTo>
                  <a:pt x="311" y="315"/>
                </a:moveTo>
                <a:cubicBezTo>
                  <a:pt x="309" y="315"/>
                  <a:pt x="307" y="314"/>
                  <a:pt x="306" y="312"/>
                </a:cubicBezTo>
                <a:cubicBezTo>
                  <a:pt x="298" y="298"/>
                  <a:pt x="289" y="285"/>
                  <a:pt x="280" y="271"/>
                </a:cubicBezTo>
                <a:cubicBezTo>
                  <a:pt x="278" y="269"/>
                  <a:pt x="279" y="265"/>
                  <a:pt x="282" y="263"/>
                </a:cubicBezTo>
                <a:cubicBezTo>
                  <a:pt x="284" y="261"/>
                  <a:pt x="288" y="262"/>
                  <a:pt x="290" y="265"/>
                </a:cubicBezTo>
                <a:cubicBezTo>
                  <a:pt x="299" y="278"/>
                  <a:pt x="308" y="292"/>
                  <a:pt x="316" y="305"/>
                </a:cubicBezTo>
                <a:cubicBezTo>
                  <a:pt x="318" y="308"/>
                  <a:pt x="317" y="312"/>
                  <a:pt x="314" y="314"/>
                </a:cubicBezTo>
                <a:cubicBezTo>
                  <a:pt x="313" y="314"/>
                  <a:pt x="312" y="315"/>
                  <a:pt x="311" y="315"/>
                </a:cubicBezTo>
                <a:close/>
                <a:moveTo>
                  <a:pt x="257" y="235"/>
                </a:moveTo>
                <a:cubicBezTo>
                  <a:pt x="255" y="235"/>
                  <a:pt x="253" y="234"/>
                  <a:pt x="252" y="233"/>
                </a:cubicBezTo>
                <a:cubicBezTo>
                  <a:pt x="243" y="220"/>
                  <a:pt x="233" y="208"/>
                  <a:pt x="222" y="196"/>
                </a:cubicBezTo>
                <a:cubicBezTo>
                  <a:pt x="220" y="193"/>
                  <a:pt x="220" y="189"/>
                  <a:pt x="223" y="187"/>
                </a:cubicBezTo>
                <a:cubicBezTo>
                  <a:pt x="225" y="185"/>
                  <a:pt x="229" y="185"/>
                  <a:pt x="231" y="188"/>
                </a:cubicBezTo>
                <a:cubicBezTo>
                  <a:pt x="242" y="200"/>
                  <a:pt x="252" y="213"/>
                  <a:pt x="262" y="225"/>
                </a:cubicBezTo>
                <a:cubicBezTo>
                  <a:pt x="264" y="228"/>
                  <a:pt x="263" y="232"/>
                  <a:pt x="261" y="234"/>
                </a:cubicBezTo>
                <a:cubicBezTo>
                  <a:pt x="260" y="235"/>
                  <a:pt x="258" y="235"/>
                  <a:pt x="257" y="235"/>
                </a:cubicBezTo>
                <a:close/>
                <a:moveTo>
                  <a:pt x="195" y="162"/>
                </a:moveTo>
                <a:cubicBezTo>
                  <a:pt x="193" y="162"/>
                  <a:pt x="191" y="162"/>
                  <a:pt x="190" y="160"/>
                </a:cubicBezTo>
                <a:cubicBezTo>
                  <a:pt x="179" y="149"/>
                  <a:pt x="168" y="138"/>
                  <a:pt x="156" y="127"/>
                </a:cubicBezTo>
                <a:cubicBezTo>
                  <a:pt x="154" y="124"/>
                  <a:pt x="154" y="121"/>
                  <a:pt x="156" y="118"/>
                </a:cubicBezTo>
                <a:cubicBezTo>
                  <a:pt x="158" y="116"/>
                  <a:pt x="162" y="116"/>
                  <a:pt x="165" y="118"/>
                </a:cubicBezTo>
                <a:cubicBezTo>
                  <a:pt x="176" y="129"/>
                  <a:pt x="188" y="140"/>
                  <a:pt x="199" y="152"/>
                </a:cubicBezTo>
                <a:cubicBezTo>
                  <a:pt x="201" y="154"/>
                  <a:pt x="201" y="158"/>
                  <a:pt x="199" y="161"/>
                </a:cubicBezTo>
                <a:cubicBezTo>
                  <a:pt x="198" y="162"/>
                  <a:pt x="196" y="162"/>
                  <a:pt x="195" y="162"/>
                </a:cubicBezTo>
                <a:close/>
                <a:moveTo>
                  <a:pt x="125" y="96"/>
                </a:moveTo>
                <a:cubicBezTo>
                  <a:pt x="123" y="96"/>
                  <a:pt x="122" y="96"/>
                  <a:pt x="121" y="95"/>
                </a:cubicBezTo>
                <a:cubicBezTo>
                  <a:pt x="109" y="85"/>
                  <a:pt x="96" y="74"/>
                  <a:pt x="84" y="65"/>
                </a:cubicBezTo>
                <a:cubicBezTo>
                  <a:pt x="81" y="63"/>
                  <a:pt x="80" y="59"/>
                  <a:pt x="82" y="57"/>
                </a:cubicBezTo>
                <a:cubicBezTo>
                  <a:pt x="84" y="54"/>
                  <a:pt x="88" y="53"/>
                  <a:pt x="91" y="55"/>
                </a:cubicBezTo>
                <a:cubicBezTo>
                  <a:pt x="104" y="65"/>
                  <a:pt x="116" y="75"/>
                  <a:pt x="129" y="86"/>
                </a:cubicBezTo>
                <a:cubicBezTo>
                  <a:pt x="131" y="88"/>
                  <a:pt x="131" y="92"/>
                  <a:pt x="129" y="94"/>
                </a:cubicBezTo>
                <a:cubicBezTo>
                  <a:pt x="128" y="96"/>
                  <a:pt x="126" y="96"/>
                  <a:pt x="125" y="96"/>
                </a:cubicBezTo>
                <a:close/>
                <a:moveTo>
                  <a:pt x="48" y="38"/>
                </a:moveTo>
                <a:cubicBezTo>
                  <a:pt x="47" y="38"/>
                  <a:pt x="46" y="38"/>
                  <a:pt x="45" y="37"/>
                </a:cubicBezTo>
                <a:cubicBezTo>
                  <a:pt x="20" y="21"/>
                  <a:pt x="4" y="12"/>
                  <a:pt x="4" y="12"/>
                </a:cubicBezTo>
                <a:cubicBezTo>
                  <a:pt x="1" y="11"/>
                  <a:pt x="0" y="7"/>
                  <a:pt x="2" y="4"/>
                </a:cubicBezTo>
                <a:cubicBezTo>
                  <a:pt x="3" y="1"/>
                  <a:pt x="7" y="0"/>
                  <a:pt x="10" y="2"/>
                </a:cubicBezTo>
                <a:cubicBezTo>
                  <a:pt x="10" y="2"/>
                  <a:pt x="26" y="10"/>
                  <a:pt x="51" y="27"/>
                </a:cubicBezTo>
                <a:cubicBezTo>
                  <a:pt x="54" y="29"/>
                  <a:pt x="55" y="33"/>
                  <a:pt x="53" y="36"/>
                </a:cubicBezTo>
                <a:cubicBezTo>
                  <a:pt x="52" y="37"/>
                  <a:pt x="50" y="38"/>
                  <a:pt x="48" y="38"/>
                </a:cubicBezTo>
                <a:close/>
              </a:path>
            </a:pathLst>
          </a:custGeom>
          <a:solidFill>
            <a:srgbClr val="5B4470"/>
          </a:solidFill>
          <a:ln w="9525">
            <a:solidFill>
              <a:srgbClr val="E58200"/>
            </a:solid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149"/>
          <p:cNvSpPr>
            <a:spLocks noEditPoints="1"/>
          </p:cNvSpPr>
          <p:nvPr/>
        </p:nvSpPr>
        <p:spPr bwMode="auto">
          <a:xfrm>
            <a:off x="2749156" y="1474828"/>
            <a:ext cx="1510903" cy="1976438"/>
          </a:xfrm>
          <a:custGeom>
            <a:avLst/>
            <a:gdLst/>
            <a:ahLst/>
            <a:cxnLst>
              <a:cxn ang="0">
                <a:pos x="932" y="1280"/>
              </a:cxn>
              <a:cxn ang="0">
                <a:pos x="982" y="1280"/>
              </a:cxn>
              <a:cxn ang="0">
                <a:pos x="888" y="1267"/>
              </a:cxn>
              <a:cxn ang="0">
                <a:pos x="836" y="1244"/>
              </a:cxn>
              <a:cxn ang="0">
                <a:pos x="893" y="1263"/>
              </a:cxn>
              <a:cxn ang="0">
                <a:pos x="794" y="1235"/>
              </a:cxn>
              <a:cxn ang="0">
                <a:pos x="754" y="1206"/>
              </a:cxn>
              <a:cxn ang="0">
                <a:pos x="797" y="1236"/>
              </a:cxn>
              <a:cxn ang="0">
                <a:pos x="662" y="1178"/>
              </a:cxn>
              <a:cxn ang="0">
                <a:pos x="710" y="1187"/>
              </a:cxn>
              <a:cxn ang="0">
                <a:pos x="622" y="1156"/>
              </a:cxn>
              <a:cxn ang="0">
                <a:pos x="574" y="1124"/>
              </a:cxn>
              <a:cxn ang="0">
                <a:pos x="627" y="1153"/>
              </a:cxn>
              <a:cxn ang="0">
                <a:pos x="535" y="1107"/>
              </a:cxn>
              <a:cxn ang="0">
                <a:pos x="501" y="1071"/>
              </a:cxn>
              <a:cxn ang="0">
                <a:pos x="538" y="1108"/>
              </a:cxn>
              <a:cxn ang="0">
                <a:pos x="417" y="1024"/>
              </a:cxn>
              <a:cxn ang="0">
                <a:pos x="462" y="1044"/>
              </a:cxn>
              <a:cxn ang="0">
                <a:pos x="383" y="995"/>
              </a:cxn>
              <a:cxn ang="0">
                <a:pos x="343" y="953"/>
              </a:cxn>
              <a:cxn ang="0">
                <a:pos x="388" y="993"/>
              </a:cxn>
              <a:cxn ang="0">
                <a:pos x="309" y="928"/>
              </a:cxn>
              <a:cxn ang="0">
                <a:pos x="284" y="885"/>
              </a:cxn>
              <a:cxn ang="0">
                <a:pos x="313" y="930"/>
              </a:cxn>
              <a:cxn ang="0">
                <a:pos x="214" y="819"/>
              </a:cxn>
              <a:cxn ang="0">
                <a:pos x="253" y="849"/>
              </a:cxn>
              <a:cxn ang="0">
                <a:pos x="190" y="782"/>
              </a:cxn>
              <a:cxn ang="0">
                <a:pos x="161" y="731"/>
              </a:cxn>
              <a:cxn ang="0">
                <a:pos x="194" y="781"/>
              </a:cxn>
              <a:cxn ang="0">
                <a:pos x="135" y="698"/>
              </a:cxn>
              <a:cxn ang="0">
                <a:pos x="123" y="650"/>
              </a:cxn>
              <a:cxn ang="0">
                <a:pos x="140" y="701"/>
              </a:cxn>
              <a:cxn ang="0">
                <a:pos x="73" y="567"/>
              </a:cxn>
              <a:cxn ang="0">
                <a:pos x="103" y="607"/>
              </a:cxn>
              <a:cxn ang="0">
                <a:pos x="63" y="526"/>
              </a:cxn>
              <a:cxn ang="0">
                <a:pos x="47" y="468"/>
              </a:cxn>
              <a:cxn ang="0">
                <a:pos x="65" y="525"/>
              </a:cxn>
              <a:cxn ang="0">
                <a:pos x="31" y="429"/>
              </a:cxn>
              <a:cxn ang="0">
                <a:pos x="33" y="379"/>
              </a:cxn>
              <a:cxn ang="0">
                <a:pos x="37" y="433"/>
              </a:cxn>
              <a:cxn ang="0">
                <a:pos x="7" y="286"/>
              </a:cxn>
              <a:cxn ang="0">
                <a:pos x="25" y="332"/>
              </a:cxn>
              <a:cxn ang="0">
                <a:pos x="9" y="244"/>
              </a:cxn>
              <a:cxn ang="0">
                <a:pos x="6" y="184"/>
              </a:cxn>
              <a:cxn ang="0">
                <a:pos x="9" y="244"/>
              </a:cxn>
              <a:cxn ang="0">
                <a:pos x="0" y="143"/>
              </a:cxn>
              <a:cxn ang="0">
                <a:pos x="13" y="94"/>
              </a:cxn>
              <a:cxn ang="0">
                <a:pos x="10" y="52"/>
              </a:cxn>
              <a:cxn ang="0">
                <a:pos x="7" y="5"/>
              </a:cxn>
              <a:cxn ang="0">
                <a:pos x="16" y="47"/>
              </a:cxn>
            </a:cxnLst>
            <a:rect l="0" t="0" r="r" b="b"/>
            <a:pathLst>
              <a:path w="988" h="1292">
                <a:moveTo>
                  <a:pt x="981" y="1292"/>
                </a:moveTo>
                <a:cubicBezTo>
                  <a:pt x="981" y="1292"/>
                  <a:pt x="980" y="1292"/>
                  <a:pt x="980" y="1292"/>
                </a:cubicBezTo>
                <a:cubicBezTo>
                  <a:pt x="979" y="1292"/>
                  <a:pt x="962" y="1288"/>
                  <a:pt x="932" y="1280"/>
                </a:cubicBezTo>
                <a:cubicBezTo>
                  <a:pt x="929" y="1280"/>
                  <a:pt x="927" y="1276"/>
                  <a:pt x="928" y="1273"/>
                </a:cubicBezTo>
                <a:cubicBezTo>
                  <a:pt x="929" y="1270"/>
                  <a:pt x="932" y="1268"/>
                  <a:pt x="935" y="1269"/>
                </a:cubicBezTo>
                <a:cubicBezTo>
                  <a:pt x="965" y="1277"/>
                  <a:pt x="982" y="1280"/>
                  <a:pt x="982" y="1280"/>
                </a:cubicBezTo>
                <a:cubicBezTo>
                  <a:pt x="985" y="1281"/>
                  <a:pt x="988" y="1284"/>
                  <a:pt x="987" y="1287"/>
                </a:cubicBezTo>
                <a:cubicBezTo>
                  <a:pt x="986" y="1290"/>
                  <a:pt x="984" y="1292"/>
                  <a:pt x="981" y="1292"/>
                </a:cubicBezTo>
                <a:close/>
                <a:moveTo>
                  <a:pt x="888" y="1267"/>
                </a:moveTo>
                <a:cubicBezTo>
                  <a:pt x="887" y="1267"/>
                  <a:pt x="886" y="1267"/>
                  <a:pt x="886" y="1267"/>
                </a:cubicBezTo>
                <a:cubicBezTo>
                  <a:pt x="871" y="1262"/>
                  <a:pt x="855" y="1257"/>
                  <a:pt x="840" y="1252"/>
                </a:cubicBezTo>
                <a:cubicBezTo>
                  <a:pt x="837" y="1251"/>
                  <a:pt x="835" y="1247"/>
                  <a:pt x="836" y="1244"/>
                </a:cubicBezTo>
                <a:cubicBezTo>
                  <a:pt x="837" y="1241"/>
                  <a:pt x="841" y="1240"/>
                  <a:pt x="844" y="1241"/>
                </a:cubicBezTo>
                <a:cubicBezTo>
                  <a:pt x="859" y="1246"/>
                  <a:pt x="874" y="1251"/>
                  <a:pt x="889" y="1256"/>
                </a:cubicBezTo>
                <a:cubicBezTo>
                  <a:pt x="893" y="1256"/>
                  <a:pt x="894" y="1260"/>
                  <a:pt x="893" y="1263"/>
                </a:cubicBezTo>
                <a:cubicBezTo>
                  <a:pt x="893" y="1266"/>
                  <a:pt x="890" y="1267"/>
                  <a:pt x="888" y="1267"/>
                </a:cubicBezTo>
                <a:close/>
                <a:moveTo>
                  <a:pt x="797" y="1236"/>
                </a:moveTo>
                <a:cubicBezTo>
                  <a:pt x="796" y="1236"/>
                  <a:pt x="795" y="1236"/>
                  <a:pt x="794" y="1235"/>
                </a:cubicBezTo>
                <a:cubicBezTo>
                  <a:pt x="779" y="1230"/>
                  <a:pt x="764" y="1224"/>
                  <a:pt x="750" y="1218"/>
                </a:cubicBezTo>
                <a:cubicBezTo>
                  <a:pt x="747" y="1216"/>
                  <a:pt x="745" y="1213"/>
                  <a:pt x="746" y="1210"/>
                </a:cubicBezTo>
                <a:cubicBezTo>
                  <a:pt x="748" y="1207"/>
                  <a:pt x="751" y="1205"/>
                  <a:pt x="754" y="1206"/>
                </a:cubicBezTo>
                <a:cubicBezTo>
                  <a:pt x="769" y="1213"/>
                  <a:pt x="784" y="1219"/>
                  <a:pt x="799" y="1224"/>
                </a:cubicBezTo>
                <a:cubicBezTo>
                  <a:pt x="802" y="1225"/>
                  <a:pt x="803" y="1229"/>
                  <a:pt x="802" y="1232"/>
                </a:cubicBezTo>
                <a:cubicBezTo>
                  <a:pt x="801" y="1234"/>
                  <a:pt x="799" y="1236"/>
                  <a:pt x="797" y="1236"/>
                </a:cubicBezTo>
                <a:close/>
                <a:moveTo>
                  <a:pt x="708" y="1199"/>
                </a:moveTo>
                <a:cubicBezTo>
                  <a:pt x="707" y="1199"/>
                  <a:pt x="706" y="1199"/>
                  <a:pt x="705" y="1198"/>
                </a:cubicBezTo>
                <a:cubicBezTo>
                  <a:pt x="691" y="1192"/>
                  <a:pt x="676" y="1185"/>
                  <a:pt x="662" y="1178"/>
                </a:cubicBezTo>
                <a:cubicBezTo>
                  <a:pt x="659" y="1176"/>
                  <a:pt x="658" y="1173"/>
                  <a:pt x="659" y="1170"/>
                </a:cubicBezTo>
                <a:cubicBezTo>
                  <a:pt x="660" y="1167"/>
                  <a:pt x="664" y="1165"/>
                  <a:pt x="667" y="1167"/>
                </a:cubicBezTo>
                <a:cubicBezTo>
                  <a:pt x="681" y="1174"/>
                  <a:pt x="696" y="1181"/>
                  <a:pt x="710" y="1187"/>
                </a:cubicBezTo>
                <a:cubicBezTo>
                  <a:pt x="713" y="1189"/>
                  <a:pt x="715" y="1192"/>
                  <a:pt x="713" y="1195"/>
                </a:cubicBezTo>
                <a:cubicBezTo>
                  <a:pt x="712" y="1197"/>
                  <a:pt x="710" y="1199"/>
                  <a:pt x="708" y="1199"/>
                </a:cubicBezTo>
                <a:close/>
                <a:moveTo>
                  <a:pt x="622" y="1156"/>
                </a:moveTo>
                <a:cubicBezTo>
                  <a:pt x="621" y="1156"/>
                  <a:pt x="620" y="1156"/>
                  <a:pt x="619" y="1156"/>
                </a:cubicBezTo>
                <a:cubicBezTo>
                  <a:pt x="605" y="1148"/>
                  <a:pt x="590" y="1140"/>
                  <a:pt x="577" y="1132"/>
                </a:cubicBezTo>
                <a:cubicBezTo>
                  <a:pt x="574" y="1131"/>
                  <a:pt x="573" y="1127"/>
                  <a:pt x="574" y="1124"/>
                </a:cubicBezTo>
                <a:cubicBezTo>
                  <a:pt x="576" y="1121"/>
                  <a:pt x="580" y="1120"/>
                  <a:pt x="583" y="1122"/>
                </a:cubicBezTo>
                <a:cubicBezTo>
                  <a:pt x="596" y="1130"/>
                  <a:pt x="610" y="1137"/>
                  <a:pt x="624" y="1145"/>
                </a:cubicBezTo>
                <a:cubicBezTo>
                  <a:pt x="627" y="1147"/>
                  <a:pt x="628" y="1150"/>
                  <a:pt x="627" y="1153"/>
                </a:cubicBezTo>
                <a:cubicBezTo>
                  <a:pt x="626" y="1155"/>
                  <a:pt x="624" y="1156"/>
                  <a:pt x="622" y="1156"/>
                </a:cubicBezTo>
                <a:close/>
                <a:moveTo>
                  <a:pt x="538" y="1108"/>
                </a:moveTo>
                <a:cubicBezTo>
                  <a:pt x="537" y="1108"/>
                  <a:pt x="536" y="1108"/>
                  <a:pt x="535" y="1107"/>
                </a:cubicBezTo>
                <a:cubicBezTo>
                  <a:pt x="522" y="1099"/>
                  <a:pt x="508" y="1090"/>
                  <a:pt x="495" y="1081"/>
                </a:cubicBezTo>
                <a:cubicBezTo>
                  <a:pt x="492" y="1079"/>
                  <a:pt x="491" y="1076"/>
                  <a:pt x="493" y="1073"/>
                </a:cubicBezTo>
                <a:cubicBezTo>
                  <a:pt x="495" y="1070"/>
                  <a:pt x="499" y="1069"/>
                  <a:pt x="501" y="1071"/>
                </a:cubicBezTo>
                <a:cubicBezTo>
                  <a:pt x="515" y="1080"/>
                  <a:pt x="528" y="1089"/>
                  <a:pt x="542" y="1097"/>
                </a:cubicBezTo>
                <a:cubicBezTo>
                  <a:pt x="544" y="1099"/>
                  <a:pt x="545" y="1103"/>
                  <a:pt x="544" y="1105"/>
                </a:cubicBezTo>
                <a:cubicBezTo>
                  <a:pt x="542" y="1107"/>
                  <a:pt x="540" y="1108"/>
                  <a:pt x="538" y="1108"/>
                </a:cubicBezTo>
                <a:close/>
                <a:moveTo>
                  <a:pt x="459" y="1055"/>
                </a:moveTo>
                <a:cubicBezTo>
                  <a:pt x="458" y="1055"/>
                  <a:pt x="456" y="1054"/>
                  <a:pt x="455" y="1053"/>
                </a:cubicBezTo>
                <a:cubicBezTo>
                  <a:pt x="442" y="1044"/>
                  <a:pt x="429" y="1034"/>
                  <a:pt x="417" y="1024"/>
                </a:cubicBezTo>
                <a:cubicBezTo>
                  <a:pt x="414" y="1022"/>
                  <a:pt x="414" y="1018"/>
                  <a:pt x="416" y="1016"/>
                </a:cubicBezTo>
                <a:cubicBezTo>
                  <a:pt x="418" y="1013"/>
                  <a:pt x="422" y="1013"/>
                  <a:pt x="424" y="1015"/>
                </a:cubicBezTo>
                <a:cubicBezTo>
                  <a:pt x="437" y="1025"/>
                  <a:pt x="449" y="1034"/>
                  <a:pt x="462" y="1044"/>
                </a:cubicBezTo>
                <a:cubicBezTo>
                  <a:pt x="465" y="1046"/>
                  <a:pt x="466" y="1049"/>
                  <a:pt x="464" y="1052"/>
                </a:cubicBezTo>
                <a:cubicBezTo>
                  <a:pt x="462" y="1054"/>
                  <a:pt x="461" y="1055"/>
                  <a:pt x="459" y="1055"/>
                </a:cubicBezTo>
                <a:close/>
                <a:moveTo>
                  <a:pt x="383" y="995"/>
                </a:moveTo>
                <a:cubicBezTo>
                  <a:pt x="382" y="995"/>
                  <a:pt x="381" y="995"/>
                  <a:pt x="379" y="994"/>
                </a:cubicBezTo>
                <a:cubicBezTo>
                  <a:pt x="367" y="983"/>
                  <a:pt x="355" y="972"/>
                  <a:pt x="343" y="962"/>
                </a:cubicBezTo>
                <a:cubicBezTo>
                  <a:pt x="341" y="959"/>
                  <a:pt x="341" y="956"/>
                  <a:pt x="343" y="953"/>
                </a:cubicBezTo>
                <a:cubicBezTo>
                  <a:pt x="345" y="951"/>
                  <a:pt x="349" y="951"/>
                  <a:pt x="352" y="953"/>
                </a:cubicBezTo>
                <a:cubicBezTo>
                  <a:pt x="363" y="964"/>
                  <a:pt x="375" y="974"/>
                  <a:pt x="387" y="985"/>
                </a:cubicBezTo>
                <a:cubicBezTo>
                  <a:pt x="390" y="987"/>
                  <a:pt x="390" y="990"/>
                  <a:pt x="388" y="993"/>
                </a:cubicBezTo>
                <a:cubicBezTo>
                  <a:pt x="387" y="994"/>
                  <a:pt x="385" y="995"/>
                  <a:pt x="383" y="995"/>
                </a:cubicBezTo>
                <a:close/>
                <a:moveTo>
                  <a:pt x="313" y="930"/>
                </a:moveTo>
                <a:cubicBezTo>
                  <a:pt x="311" y="930"/>
                  <a:pt x="310" y="929"/>
                  <a:pt x="309" y="928"/>
                </a:cubicBezTo>
                <a:cubicBezTo>
                  <a:pt x="297" y="917"/>
                  <a:pt x="286" y="905"/>
                  <a:pt x="275" y="893"/>
                </a:cubicBezTo>
                <a:cubicBezTo>
                  <a:pt x="273" y="891"/>
                  <a:pt x="273" y="887"/>
                  <a:pt x="276" y="885"/>
                </a:cubicBezTo>
                <a:cubicBezTo>
                  <a:pt x="278" y="882"/>
                  <a:pt x="282" y="883"/>
                  <a:pt x="284" y="885"/>
                </a:cubicBezTo>
                <a:cubicBezTo>
                  <a:pt x="295" y="897"/>
                  <a:pt x="306" y="908"/>
                  <a:pt x="317" y="920"/>
                </a:cubicBezTo>
                <a:cubicBezTo>
                  <a:pt x="320" y="922"/>
                  <a:pt x="320" y="926"/>
                  <a:pt x="317" y="928"/>
                </a:cubicBezTo>
                <a:cubicBezTo>
                  <a:pt x="316" y="929"/>
                  <a:pt x="314" y="930"/>
                  <a:pt x="313" y="930"/>
                </a:cubicBezTo>
                <a:close/>
                <a:moveTo>
                  <a:pt x="248" y="859"/>
                </a:moveTo>
                <a:cubicBezTo>
                  <a:pt x="247" y="859"/>
                  <a:pt x="245" y="858"/>
                  <a:pt x="244" y="857"/>
                </a:cubicBezTo>
                <a:cubicBezTo>
                  <a:pt x="234" y="844"/>
                  <a:pt x="223" y="832"/>
                  <a:pt x="214" y="819"/>
                </a:cubicBezTo>
                <a:cubicBezTo>
                  <a:pt x="212" y="816"/>
                  <a:pt x="212" y="813"/>
                  <a:pt x="215" y="811"/>
                </a:cubicBezTo>
                <a:cubicBezTo>
                  <a:pt x="218" y="809"/>
                  <a:pt x="221" y="809"/>
                  <a:pt x="223" y="812"/>
                </a:cubicBezTo>
                <a:cubicBezTo>
                  <a:pt x="233" y="824"/>
                  <a:pt x="243" y="837"/>
                  <a:pt x="253" y="849"/>
                </a:cubicBezTo>
                <a:cubicBezTo>
                  <a:pt x="255" y="852"/>
                  <a:pt x="255" y="855"/>
                  <a:pt x="252" y="858"/>
                </a:cubicBezTo>
                <a:cubicBezTo>
                  <a:pt x="251" y="858"/>
                  <a:pt x="250" y="859"/>
                  <a:pt x="248" y="859"/>
                </a:cubicBezTo>
                <a:close/>
                <a:moveTo>
                  <a:pt x="190" y="782"/>
                </a:moveTo>
                <a:cubicBezTo>
                  <a:pt x="189" y="782"/>
                  <a:pt x="187" y="782"/>
                  <a:pt x="186" y="780"/>
                </a:cubicBezTo>
                <a:cubicBezTo>
                  <a:pt x="176" y="767"/>
                  <a:pt x="168" y="753"/>
                  <a:pt x="159" y="740"/>
                </a:cubicBezTo>
                <a:cubicBezTo>
                  <a:pt x="157" y="737"/>
                  <a:pt x="158" y="733"/>
                  <a:pt x="161" y="731"/>
                </a:cubicBezTo>
                <a:cubicBezTo>
                  <a:pt x="164" y="729"/>
                  <a:pt x="168" y="730"/>
                  <a:pt x="169" y="733"/>
                </a:cubicBezTo>
                <a:cubicBezTo>
                  <a:pt x="178" y="747"/>
                  <a:pt x="186" y="760"/>
                  <a:pt x="195" y="773"/>
                </a:cubicBezTo>
                <a:cubicBezTo>
                  <a:pt x="197" y="776"/>
                  <a:pt x="197" y="780"/>
                  <a:pt x="194" y="781"/>
                </a:cubicBezTo>
                <a:cubicBezTo>
                  <a:pt x="193" y="782"/>
                  <a:pt x="192" y="782"/>
                  <a:pt x="190" y="782"/>
                </a:cubicBezTo>
                <a:close/>
                <a:moveTo>
                  <a:pt x="140" y="701"/>
                </a:moveTo>
                <a:cubicBezTo>
                  <a:pt x="138" y="701"/>
                  <a:pt x="136" y="700"/>
                  <a:pt x="135" y="698"/>
                </a:cubicBezTo>
                <a:cubicBezTo>
                  <a:pt x="127" y="684"/>
                  <a:pt x="119" y="670"/>
                  <a:pt x="112" y="655"/>
                </a:cubicBezTo>
                <a:cubicBezTo>
                  <a:pt x="111" y="652"/>
                  <a:pt x="112" y="649"/>
                  <a:pt x="115" y="647"/>
                </a:cubicBezTo>
                <a:cubicBezTo>
                  <a:pt x="118" y="646"/>
                  <a:pt x="121" y="647"/>
                  <a:pt x="123" y="650"/>
                </a:cubicBezTo>
                <a:cubicBezTo>
                  <a:pt x="130" y="664"/>
                  <a:pt x="137" y="678"/>
                  <a:pt x="145" y="692"/>
                </a:cubicBezTo>
                <a:cubicBezTo>
                  <a:pt x="147" y="695"/>
                  <a:pt x="146" y="699"/>
                  <a:pt x="143" y="700"/>
                </a:cubicBezTo>
                <a:cubicBezTo>
                  <a:pt x="142" y="701"/>
                  <a:pt x="141" y="701"/>
                  <a:pt x="140" y="701"/>
                </a:cubicBezTo>
                <a:close/>
                <a:moveTo>
                  <a:pt x="97" y="615"/>
                </a:moveTo>
                <a:cubicBezTo>
                  <a:pt x="95" y="615"/>
                  <a:pt x="93" y="614"/>
                  <a:pt x="92" y="612"/>
                </a:cubicBezTo>
                <a:cubicBezTo>
                  <a:pt x="85" y="597"/>
                  <a:pt x="79" y="582"/>
                  <a:pt x="73" y="567"/>
                </a:cubicBezTo>
                <a:cubicBezTo>
                  <a:pt x="72" y="564"/>
                  <a:pt x="74" y="560"/>
                  <a:pt x="77" y="559"/>
                </a:cubicBezTo>
                <a:cubicBezTo>
                  <a:pt x="80" y="558"/>
                  <a:pt x="83" y="560"/>
                  <a:pt x="85" y="563"/>
                </a:cubicBezTo>
                <a:cubicBezTo>
                  <a:pt x="90" y="577"/>
                  <a:pt x="96" y="592"/>
                  <a:pt x="103" y="607"/>
                </a:cubicBezTo>
                <a:cubicBezTo>
                  <a:pt x="104" y="610"/>
                  <a:pt x="103" y="613"/>
                  <a:pt x="100" y="615"/>
                </a:cubicBezTo>
                <a:cubicBezTo>
                  <a:pt x="99" y="615"/>
                  <a:pt x="98" y="615"/>
                  <a:pt x="97" y="615"/>
                </a:cubicBezTo>
                <a:close/>
                <a:moveTo>
                  <a:pt x="63" y="526"/>
                </a:moveTo>
                <a:cubicBezTo>
                  <a:pt x="60" y="526"/>
                  <a:pt x="58" y="524"/>
                  <a:pt x="57" y="522"/>
                </a:cubicBezTo>
                <a:cubicBezTo>
                  <a:pt x="52" y="506"/>
                  <a:pt x="47" y="491"/>
                  <a:pt x="43" y="475"/>
                </a:cubicBezTo>
                <a:cubicBezTo>
                  <a:pt x="42" y="472"/>
                  <a:pt x="44" y="469"/>
                  <a:pt x="47" y="468"/>
                </a:cubicBezTo>
                <a:cubicBezTo>
                  <a:pt x="50" y="467"/>
                  <a:pt x="54" y="469"/>
                  <a:pt x="55" y="472"/>
                </a:cubicBezTo>
                <a:cubicBezTo>
                  <a:pt x="59" y="487"/>
                  <a:pt x="64" y="503"/>
                  <a:pt x="69" y="518"/>
                </a:cubicBezTo>
                <a:cubicBezTo>
                  <a:pt x="70" y="521"/>
                  <a:pt x="68" y="524"/>
                  <a:pt x="65" y="525"/>
                </a:cubicBezTo>
                <a:cubicBezTo>
                  <a:pt x="64" y="526"/>
                  <a:pt x="63" y="526"/>
                  <a:pt x="63" y="526"/>
                </a:cubicBezTo>
                <a:close/>
                <a:moveTo>
                  <a:pt x="37" y="433"/>
                </a:moveTo>
                <a:cubicBezTo>
                  <a:pt x="34" y="433"/>
                  <a:pt x="32" y="432"/>
                  <a:pt x="31" y="429"/>
                </a:cubicBezTo>
                <a:cubicBezTo>
                  <a:pt x="27" y="413"/>
                  <a:pt x="24" y="397"/>
                  <a:pt x="21" y="382"/>
                </a:cubicBezTo>
                <a:cubicBezTo>
                  <a:pt x="20" y="378"/>
                  <a:pt x="23" y="375"/>
                  <a:pt x="26" y="375"/>
                </a:cubicBezTo>
                <a:cubicBezTo>
                  <a:pt x="29" y="374"/>
                  <a:pt x="32" y="376"/>
                  <a:pt x="33" y="379"/>
                </a:cubicBezTo>
                <a:cubicBezTo>
                  <a:pt x="36" y="395"/>
                  <a:pt x="39" y="411"/>
                  <a:pt x="43" y="426"/>
                </a:cubicBezTo>
                <a:cubicBezTo>
                  <a:pt x="43" y="429"/>
                  <a:pt x="41" y="433"/>
                  <a:pt x="38" y="433"/>
                </a:cubicBezTo>
                <a:cubicBezTo>
                  <a:pt x="38" y="433"/>
                  <a:pt x="37" y="433"/>
                  <a:pt x="37" y="433"/>
                </a:cubicBezTo>
                <a:close/>
                <a:moveTo>
                  <a:pt x="19" y="339"/>
                </a:moveTo>
                <a:cubicBezTo>
                  <a:pt x="16" y="339"/>
                  <a:pt x="13" y="337"/>
                  <a:pt x="13" y="334"/>
                </a:cubicBezTo>
                <a:cubicBezTo>
                  <a:pt x="11" y="318"/>
                  <a:pt x="9" y="302"/>
                  <a:pt x="7" y="286"/>
                </a:cubicBezTo>
                <a:cubicBezTo>
                  <a:pt x="7" y="283"/>
                  <a:pt x="9" y="280"/>
                  <a:pt x="12" y="280"/>
                </a:cubicBezTo>
                <a:cubicBezTo>
                  <a:pt x="16" y="279"/>
                  <a:pt x="19" y="282"/>
                  <a:pt x="19" y="285"/>
                </a:cubicBezTo>
                <a:cubicBezTo>
                  <a:pt x="21" y="301"/>
                  <a:pt x="23" y="317"/>
                  <a:pt x="25" y="332"/>
                </a:cubicBezTo>
                <a:cubicBezTo>
                  <a:pt x="25" y="336"/>
                  <a:pt x="23" y="339"/>
                  <a:pt x="20" y="339"/>
                </a:cubicBezTo>
                <a:lnTo>
                  <a:pt x="19" y="339"/>
                </a:lnTo>
                <a:close/>
                <a:moveTo>
                  <a:pt x="9" y="244"/>
                </a:moveTo>
                <a:cubicBezTo>
                  <a:pt x="6" y="244"/>
                  <a:pt x="3" y="242"/>
                  <a:pt x="3" y="238"/>
                </a:cubicBezTo>
                <a:cubicBezTo>
                  <a:pt x="2" y="223"/>
                  <a:pt x="1" y="206"/>
                  <a:pt x="1" y="190"/>
                </a:cubicBezTo>
                <a:cubicBezTo>
                  <a:pt x="0" y="187"/>
                  <a:pt x="3" y="184"/>
                  <a:pt x="6" y="184"/>
                </a:cubicBezTo>
                <a:cubicBezTo>
                  <a:pt x="10" y="184"/>
                  <a:pt x="12" y="187"/>
                  <a:pt x="13" y="190"/>
                </a:cubicBezTo>
                <a:cubicBezTo>
                  <a:pt x="13" y="206"/>
                  <a:pt x="14" y="222"/>
                  <a:pt x="15" y="238"/>
                </a:cubicBezTo>
                <a:cubicBezTo>
                  <a:pt x="15" y="241"/>
                  <a:pt x="13" y="244"/>
                  <a:pt x="9" y="244"/>
                </a:cubicBezTo>
                <a:close/>
                <a:moveTo>
                  <a:pt x="6" y="150"/>
                </a:moveTo>
                <a:cubicBezTo>
                  <a:pt x="6" y="150"/>
                  <a:pt x="6" y="150"/>
                  <a:pt x="6" y="150"/>
                </a:cubicBezTo>
                <a:cubicBezTo>
                  <a:pt x="3" y="150"/>
                  <a:pt x="0" y="146"/>
                  <a:pt x="0" y="143"/>
                </a:cubicBezTo>
                <a:cubicBezTo>
                  <a:pt x="0" y="127"/>
                  <a:pt x="0" y="110"/>
                  <a:pt x="1" y="94"/>
                </a:cubicBezTo>
                <a:cubicBezTo>
                  <a:pt x="1" y="91"/>
                  <a:pt x="4" y="88"/>
                  <a:pt x="7" y="88"/>
                </a:cubicBezTo>
                <a:cubicBezTo>
                  <a:pt x="11" y="88"/>
                  <a:pt x="13" y="91"/>
                  <a:pt x="13" y="94"/>
                </a:cubicBezTo>
                <a:cubicBezTo>
                  <a:pt x="12" y="110"/>
                  <a:pt x="12" y="127"/>
                  <a:pt x="12" y="143"/>
                </a:cubicBezTo>
                <a:cubicBezTo>
                  <a:pt x="12" y="146"/>
                  <a:pt x="9" y="150"/>
                  <a:pt x="6" y="150"/>
                </a:cubicBezTo>
                <a:close/>
                <a:moveTo>
                  <a:pt x="10" y="52"/>
                </a:moveTo>
                <a:cubicBezTo>
                  <a:pt x="9" y="52"/>
                  <a:pt x="9" y="52"/>
                  <a:pt x="9" y="52"/>
                </a:cubicBezTo>
                <a:cubicBezTo>
                  <a:pt x="6" y="52"/>
                  <a:pt x="3" y="49"/>
                  <a:pt x="4" y="46"/>
                </a:cubicBezTo>
                <a:cubicBezTo>
                  <a:pt x="5" y="32"/>
                  <a:pt x="6" y="19"/>
                  <a:pt x="7" y="5"/>
                </a:cubicBezTo>
                <a:cubicBezTo>
                  <a:pt x="7" y="2"/>
                  <a:pt x="10" y="0"/>
                  <a:pt x="14" y="0"/>
                </a:cubicBezTo>
                <a:cubicBezTo>
                  <a:pt x="17" y="0"/>
                  <a:pt x="19" y="3"/>
                  <a:pt x="19" y="7"/>
                </a:cubicBezTo>
                <a:cubicBezTo>
                  <a:pt x="18" y="20"/>
                  <a:pt x="17" y="33"/>
                  <a:pt x="16" y="47"/>
                </a:cubicBezTo>
                <a:cubicBezTo>
                  <a:pt x="15" y="50"/>
                  <a:pt x="13" y="52"/>
                  <a:pt x="10" y="52"/>
                </a:cubicBezTo>
                <a:close/>
              </a:path>
            </a:pathLst>
          </a:custGeom>
          <a:solidFill>
            <a:srgbClr val="3D9FAC"/>
          </a:solidFill>
          <a:ln w="9525">
            <a:no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50"/>
          <p:cNvSpPr>
            <a:spLocks noEditPoints="1"/>
          </p:cNvSpPr>
          <p:nvPr/>
        </p:nvSpPr>
        <p:spPr bwMode="auto">
          <a:xfrm>
            <a:off x="3864771" y="1633181"/>
            <a:ext cx="153591" cy="1818084"/>
          </a:xfrm>
          <a:custGeom>
            <a:avLst/>
            <a:gdLst/>
            <a:ahLst/>
            <a:cxnLst>
              <a:cxn ang="0">
                <a:pos x="48" y="1184"/>
              </a:cxn>
              <a:cxn ang="0">
                <a:pos x="44" y="1130"/>
              </a:cxn>
              <a:cxn ang="0">
                <a:pos x="60" y="1182"/>
              </a:cxn>
              <a:cxn ang="0">
                <a:pos x="54" y="1189"/>
              </a:cxn>
              <a:cxn ang="0">
                <a:pos x="32" y="1089"/>
              </a:cxn>
              <a:cxn ang="0">
                <a:pos x="30" y="1035"/>
              </a:cxn>
              <a:cxn ang="0">
                <a:pos x="44" y="1087"/>
              </a:cxn>
              <a:cxn ang="0">
                <a:pos x="25" y="999"/>
              </a:cxn>
              <a:cxn ang="0">
                <a:pos x="14" y="946"/>
              </a:cxn>
              <a:cxn ang="0">
                <a:pos x="26" y="945"/>
              </a:cxn>
              <a:cxn ang="0">
                <a:pos x="26" y="999"/>
              </a:cxn>
              <a:cxn ang="0">
                <a:pos x="16" y="903"/>
              </a:cxn>
              <a:cxn ang="0">
                <a:pos x="6" y="850"/>
              </a:cxn>
              <a:cxn ang="0">
                <a:pos x="18" y="849"/>
              </a:cxn>
              <a:cxn ang="0">
                <a:pos x="16" y="903"/>
              </a:cxn>
              <a:cxn ang="0">
                <a:pos x="3" y="802"/>
              </a:cxn>
              <a:cxn ang="0">
                <a:pos x="7" y="748"/>
              </a:cxn>
              <a:cxn ang="0">
                <a:pos x="15" y="801"/>
              </a:cxn>
              <a:cxn ang="0">
                <a:pos x="9" y="808"/>
              </a:cxn>
              <a:cxn ang="0">
                <a:pos x="0" y="705"/>
              </a:cxn>
              <a:cxn ang="0">
                <a:pos x="6" y="651"/>
              </a:cxn>
              <a:cxn ang="0">
                <a:pos x="12" y="657"/>
              </a:cxn>
              <a:cxn ang="0">
                <a:pos x="6" y="711"/>
              </a:cxn>
              <a:cxn ang="0">
                <a:pos x="6" y="615"/>
              </a:cxn>
              <a:cxn ang="0">
                <a:pos x="1" y="561"/>
              </a:cxn>
              <a:cxn ang="0">
                <a:pos x="13" y="562"/>
              </a:cxn>
              <a:cxn ang="0">
                <a:pos x="6" y="615"/>
              </a:cxn>
              <a:cxn ang="0">
                <a:pos x="9" y="520"/>
              </a:cxn>
              <a:cxn ang="0">
                <a:pos x="6" y="465"/>
              </a:cxn>
              <a:cxn ang="0">
                <a:pos x="18" y="466"/>
              </a:cxn>
              <a:cxn ang="0">
                <a:pos x="9" y="520"/>
              </a:cxn>
              <a:cxn ang="0">
                <a:pos x="15" y="424"/>
              </a:cxn>
              <a:cxn ang="0">
                <a:pos x="15" y="370"/>
              </a:cxn>
              <a:cxn ang="0">
                <a:pos x="27" y="371"/>
              </a:cxn>
              <a:cxn ang="0">
                <a:pos x="16" y="424"/>
              </a:cxn>
              <a:cxn ang="0">
                <a:pos x="26" y="329"/>
              </a:cxn>
              <a:cxn ang="0">
                <a:pos x="27" y="274"/>
              </a:cxn>
              <a:cxn ang="0">
                <a:pos x="39" y="276"/>
              </a:cxn>
              <a:cxn ang="0">
                <a:pos x="27" y="329"/>
              </a:cxn>
              <a:cxn ang="0">
                <a:pos x="40" y="234"/>
              </a:cxn>
              <a:cxn ang="0">
                <a:pos x="44" y="179"/>
              </a:cxn>
              <a:cxn ang="0">
                <a:pos x="56" y="182"/>
              </a:cxn>
              <a:cxn ang="0">
                <a:pos x="41" y="234"/>
              </a:cxn>
              <a:cxn ang="0">
                <a:pos x="59" y="140"/>
              </a:cxn>
              <a:cxn ang="0">
                <a:pos x="66" y="86"/>
              </a:cxn>
              <a:cxn ang="0">
                <a:pos x="77" y="89"/>
              </a:cxn>
              <a:cxn ang="0">
                <a:pos x="60" y="140"/>
              </a:cxn>
              <a:cxn ang="0">
                <a:pos x="82" y="46"/>
              </a:cxn>
              <a:cxn ang="0">
                <a:pos x="88" y="5"/>
              </a:cxn>
              <a:cxn ang="0">
                <a:pos x="100" y="9"/>
              </a:cxn>
              <a:cxn ang="0">
                <a:pos x="84" y="47"/>
              </a:cxn>
            </a:cxnLst>
            <a:rect l="0" t="0" r="r" b="b"/>
            <a:pathLst>
              <a:path w="101" h="1189">
                <a:moveTo>
                  <a:pt x="54" y="1189"/>
                </a:moveTo>
                <a:cubicBezTo>
                  <a:pt x="51" y="1189"/>
                  <a:pt x="49" y="1187"/>
                  <a:pt x="48" y="1184"/>
                </a:cubicBezTo>
                <a:cubicBezTo>
                  <a:pt x="48" y="1184"/>
                  <a:pt x="44" y="1167"/>
                  <a:pt x="39" y="1137"/>
                </a:cubicBezTo>
                <a:cubicBezTo>
                  <a:pt x="39" y="1133"/>
                  <a:pt x="41" y="1130"/>
                  <a:pt x="44" y="1130"/>
                </a:cubicBezTo>
                <a:cubicBezTo>
                  <a:pt x="47" y="1129"/>
                  <a:pt x="51" y="1131"/>
                  <a:pt x="51" y="1135"/>
                </a:cubicBezTo>
                <a:cubicBezTo>
                  <a:pt x="56" y="1165"/>
                  <a:pt x="60" y="1182"/>
                  <a:pt x="60" y="1182"/>
                </a:cubicBezTo>
                <a:cubicBezTo>
                  <a:pt x="61" y="1185"/>
                  <a:pt x="58" y="1188"/>
                  <a:pt x="55" y="1189"/>
                </a:cubicBezTo>
                <a:cubicBezTo>
                  <a:pt x="55" y="1189"/>
                  <a:pt x="54" y="1189"/>
                  <a:pt x="54" y="1189"/>
                </a:cubicBezTo>
                <a:close/>
                <a:moveTo>
                  <a:pt x="38" y="1094"/>
                </a:moveTo>
                <a:cubicBezTo>
                  <a:pt x="35" y="1094"/>
                  <a:pt x="32" y="1092"/>
                  <a:pt x="32" y="1089"/>
                </a:cubicBezTo>
                <a:cubicBezTo>
                  <a:pt x="29" y="1074"/>
                  <a:pt x="27" y="1058"/>
                  <a:pt x="25" y="1042"/>
                </a:cubicBezTo>
                <a:cubicBezTo>
                  <a:pt x="25" y="1038"/>
                  <a:pt x="27" y="1035"/>
                  <a:pt x="30" y="1035"/>
                </a:cubicBezTo>
                <a:cubicBezTo>
                  <a:pt x="33" y="1034"/>
                  <a:pt x="36" y="1037"/>
                  <a:pt x="37" y="1040"/>
                </a:cubicBezTo>
                <a:cubicBezTo>
                  <a:pt x="39" y="1056"/>
                  <a:pt x="41" y="1072"/>
                  <a:pt x="44" y="1087"/>
                </a:cubicBezTo>
                <a:cubicBezTo>
                  <a:pt x="44" y="1091"/>
                  <a:pt x="42" y="1094"/>
                  <a:pt x="38" y="1094"/>
                </a:cubicBezTo>
                <a:close/>
                <a:moveTo>
                  <a:pt x="25" y="999"/>
                </a:moveTo>
                <a:cubicBezTo>
                  <a:pt x="22" y="999"/>
                  <a:pt x="19" y="997"/>
                  <a:pt x="19" y="994"/>
                </a:cubicBezTo>
                <a:cubicBezTo>
                  <a:pt x="17" y="978"/>
                  <a:pt x="16" y="962"/>
                  <a:pt x="14" y="946"/>
                </a:cubicBezTo>
                <a:cubicBezTo>
                  <a:pt x="14" y="943"/>
                  <a:pt x="16" y="940"/>
                  <a:pt x="19" y="939"/>
                </a:cubicBezTo>
                <a:cubicBezTo>
                  <a:pt x="23" y="939"/>
                  <a:pt x="26" y="941"/>
                  <a:pt x="26" y="945"/>
                </a:cubicBezTo>
                <a:cubicBezTo>
                  <a:pt x="28" y="961"/>
                  <a:pt x="29" y="977"/>
                  <a:pt x="31" y="992"/>
                </a:cubicBezTo>
                <a:cubicBezTo>
                  <a:pt x="31" y="996"/>
                  <a:pt x="29" y="999"/>
                  <a:pt x="26" y="999"/>
                </a:cubicBezTo>
                <a:lnTo>
                  <a:pt x="25" y="999"/>
                </a:lnTo>
                <a:close/>
                <a:moveTo>
                  <a:pt x="16" y="903"/>
                </a:moveTo>
                <a:cubicBezTo>
                  <a:pt x="13" y="903"/>
                  <a:pt x="10" y="901"/>
                  <a:pt x="10" y="898"/>
                </a:cubicBezTo>
                <a:cubicBezTo>
                  <a:pt x="8" y="882"/>
                  <a:pt x="7" y="866"/>
                  <a:pt x="6" y="850"/>
                </a:cubicBezTo>
                <a:cubicBezTo>
                  <a:pt x="6" y="847"/>
                  <a:pt x="8" y="844"/>
                  <a:pt x="12" y="844"/>
                </a:cubicBezTo>
                <a:cubicBezTo>
                  <a:pt x="15" y="843"/>
                  <a:pt x="18" y="846"/>
                  <a:pt x="18" y="849"/>
                </a:cubicBezTo>
                <a:cubicBezTo>
                  <a:pt x="19" y="865"/>
                  <a:pt x="20" y="881"/>
                  <a:pt x="22" y="897"/>
                </a:cubicBezTo>
                <a:cubicBezTo>
                  <a:pt x="22" y="900"/>
                  <a:pt x="19" y="903"/>
                  <a:pt x="16" y="903"/>
                </a:cubicBezTo>
                <a:close/>
                <a:moveTo>
                  <a:pt x="9" y="808"/>
                </a:moveTo>
                <a:cubicBezTo>
                  <a:pt x="6" y="808"/>
                  <a:pt x="3" y="805"/>
                  <a:pt x="3" y="802"/>
                </a:cubicBezTo>
                <a:cubicBezTo>
                  <a:pt x="3" y="786"/>
                  <a:pt x="2" y="770"/>
                  <a:pt x="1" y="754"/>
                </a:cubicBezTo>
                <a:cubicBezTo>
                  <a:pt x="1" y="751"/>
                  <a:pt x="4" y="748"/>
                  <a:pt x="7" y="748"/>
                </a:cubicBezTo>
                <a:cubicBezTo>
                  <a:pt x="10" y="747"/>
                  <a:pt x="13" y="750"/>
                  <a:pt x="13" y="754"/>
                </a:cubicBezTo>
                <a:cubicBezTo>
                  <a:pt x="14" y="769"/>
                  <a:pt x="15" y="785"/>
                  <a:pt x="15" y="801"/>
                </a:cubicBezTo>
                <a:cubicBezTo>
                  <a:pt x="15" y="805"/>
                  <a:pt x="13" y="808"/>
                  <a:pt x="10" y="808"/>
                </a:cubicBezTo>
                <a:lnTo>
                  <a:pt x="9" y="808"/>
                </a:lnTo>
                <a:close/>
                <a:moveTo>
                  <a:pt x="6" y="711"/>
                </a:moveTo>
                <a:cubicBezTo>
                  <a:pt x="3" y="711"/>
                  <a:pt x="0" y="709"/>
                  <a:pt x="0" y="705"/>
                </a:cubicBezTo>
                <a:cubicBezTo>
                  <a:pt x="0" y="689"/>
                  <a:pt x="0" y="673"/>
                  <a:pt x="0" y="657"/>
                </a:cubicBezTo>
                <a:cubicBezTo>
                  <a:pt x="0" y="654"/>
                  <a:pt x="2" y="651"/>
                  <a:pt x="6" y="651"/>
                </a:cubicBezTo>
                <a:cubicBezTo>
                  <a:pt x="6" y="651"/>
                  <a:pt x="6" y="651"/>
                  <a:pt x="6" y="651"/>
                </a:cubicBezTo>
                <a:cubicBezTo>
                  <a:pt x="9" y="651"/>
                  <a:pt x="12" y="654"/>
                  <a:pt x="12" y="657"/>
                </a:cubicBezTo>
                <a:cubicBezTo>
                  <a:pt x="12" y="673"/>
                  <a:pt x="12" y="689"/>
                  <a:pt x="12" y="705"/>
                </a:cubicBezTo>
                <a:cubicBezTo>
                  <a:pt x="12" y="708"/>
                  <a:pt x="9" y="711"/>
                  <a:pt x="6" y="711"/>
                </a:cubicBezTo>
                <a:close/>
                <a:moveTo>
                  <a:pt x="6" y="615"/>
                </a:moveTo>
                <a:cubicBezTo>
                  <a:pt x="6" y="615"/>
                  <a:pt x="6" y="615"/>
                  <a:pt x="6" y="615"/>
                </a:cubicBezTo>
                <a:cubicBezTo>
                  <a:pt x="3" y="615"/>
                  <a:pt x="0" y="613"/>
                  <a:pt x="0" y="609"/>
                </a:cubicBezTo>
                <a:cubicBezTo>
                  <a:pt x="0" y="593"/>
                  <a:pt x="1" y="577"/>
                  <a:pt x="1" y="561"/>
                </a:cubicBezTo>
                <a:cubicBezTo>
                  <a:pt x="1" y="558"/>
                  <a:pt x="4" y="555"/>
                  <a:pt x="7" y="556"/>
                </a:cubicBezTo>
                <a:cubicBezTo>
                  <a:pt x="11" y="556"/>
                  <a:pt x="13" y="559"/>
                  <a:pt x="13" y="562"/>
                </a:cubicBezTo>
                <a:cubicBezTo>
                  <a:pt x="13" y="578"/>
                  <a:pt x="12" y="593"/>
                  <a:pt x="12" y="609"/>
                </a:cubicBezTo>
                <a:cubicBezTo>
                  <a:pt x="12" y="613"/>
                  <a:pt x="9" y="615"/>
                  <a:pt x="6" y="615"/>
                </a:cubicBezTo>
                <a:close/>
                <a:moveTo>
                  <a:pt x="9" y="520"/>
                </a:moveTo>
                <a:cubicBezTo>
                  <a:pt x="9" y="520"/>
                  <a:pt x="9" y="520"/>
                  <a:pt x="9" y="520"/>
                </a:cubicBezTo>
                <a:cubicBezTo>
                  <a:pt x="6" y="520"/>
                  <a:pt x="3" y="517"/>
                  <a:pt x="3" y="513"/>
                </a:cubicBezTo>
                <a:cubicBezTo>
                  <a:pt x="4" y="497"/>
                  <a:pt x="5" y="481"/>
                  <a:pt x="6" y="465"/>
                </a:cubicBezTo>
                <a:cubicBezTo>
                  <a:pt x="6" y="462"/>
                  <a:pt x="9" y="460"/>
                  <a:pt x="13" y="460"/>
                </a:cubicBezTo>
                <a:cubicBezTo>
                  <a:pt x="16" y="460"/>
                  <a:pt x="18" y="463"/>
                  <a:pt x="18" y="466"/>
                </a:cubicBezTo>
                <a:cubicBezTo>
                  <a:pt x="17" y="482"/>
                  <a:pt x="16" y="498"/>
                  <a:pt x="15" y="514"/>
                </a:cubicBezTo>
                <a:cubicBezTo>
                  <a:pt x="15" y="517"/>
                  <a:pt x="12" y="520"/>
                  <a:pt x="9" y="520"/>
                </a:cubicBezTo>
                <a:close/>
                <a:moveTo>
                  <a:pt x="16" y="424"/>
                </a:moveTo>
                <a:cubicBezTo>
                  <a:pt x="15" y="424"/>
                  <a:pt x="15" y="424"/>
                  <a:pt x="15" y="424"/>
                </a:cubicBezTo>
                <a:cubicBezTo>
                  <a:pt x="12" y="424"/>
                  <a:pt x="10" y="421"/>
                  <a:pt x="10" y="417"/>
                </a:cubicBezTo>
                <a:cubicBezTo>
                  <a:pt x="11" y="401"/>
                  <a:pt x="13" y="385"/>
                  <a:pt x="15" y="370"/>
                </a:cubicBezTo>
                <a:cubicBezTo>
                  <a:pt x="15" y="366"/>
                  <a:pt x="18" y="364"/>
                  <a:pt x="21" y="364"/>
                </a:cubicBezTo>
                <a:cubicBezTo>
                  <a:pt x="25" y="365"/>
                  <a:pt x="27" y="368"/>
                  <a:pt x="27" y="371"/>
                </a:cubicBezTo>
                <a:cubicBezTo>
                  <a:pt x="25" y="387"/>
                  <a:pt x="23" y="403"/>
                  <a:pt x="22" y="419"/>
                </a:cubicBezTo>
                <a:cubicBezTo>
                  <a:pt x="22" y="422"/>
                  <a:pt x="19" y="424"/>
                  <a:pt x="16" y="424"/>
                </a:cubicBezTo>
                <a:close/>
                <a:moveTo>
                  <a:pt x="27" y="329"/>
                </a:moveTo>
                <a:cubicBezTo>
                  <a:pt x="26" y="329"/>
                  <a:pt x="26" y="329"/>
                  <a:pt x="26" y="329"/>
                </a:cubicBezTo>
                <a:cubicBezTo>
                  <a:pt x="22" y="328"/>
                  <a:pt x="20" y="325"/>
                  <a:pt x="21" y="322"/>
                </a:cubicBezTo>
                <a:cubicBezTo>
                  <a:pt x="23" y="306"/>
                  <a:pt x="25" y="290"/>
                  <a:pt x="27" y="274"/>
                </a:cubicBezTo>
                <a:cubicBezTo>
                  <a:pt x="28" y="271"/>
                  <a:pt x="31" y="269"/>
                  <a:pt x="34" y="269"/>
                </a:cubicBezTo>
                <a:cubicBezTo>
                  <a:pt x="38" y="270"/>
                  <a:pt x="40" y="273"/>
                  <a:pt x="39" y="276"/>
                </a:cubicBezTo>
                <a:cubicBezTo>
                  <a:pt x="37" y="292"/>
                  <a:pt x="35" y="308"/>
                  <a:pt x="33" y="323"/>
                </a:cubicBezTo>
                <a:cubicBezTo>
                  <a:pt x="32" y="326"/>
                  <a:pt x="30" y="329"/>
                  <a:pt x="27" y="329"/>
                </a:cubicBezTo>
                <a:close/>
                <a:moveTo>
                  <a:pt x="41" y="234"/>
                </a:moveTo>
                <a:cubicBezTo>
                  <a:pt x="40" y="234"/>
                  <a:pt x="40" y="234"/>
                  <a:pt x="40" y="234"/>
                </a:cubicBezTo>
                <a:cubicBezTo>
                  <a:pt x="37" y="233"/>
                  <a:pt x="35" y="230"/>
                  <a:pt x="35" y="227"/>
                </a:cubicBezTo>
                <a:cubicBezTo>
                  <a:pt x="38" y="211"/>
                  <a:pt x="41" y="195"/>
                  <a:pt x="44" y="179"/>
                </a:cubicBezTo>
                <a:cubicBezTo>
                  <a:pt x="45" y="176"/>
                  <a:pt x="48" y="174"/>
                  <a:pt x="51" y="175"/>
                </a:cubicBezTo>
                <a:cubicBezTo>
                  <a:pt x="55" y="175"/>
                  <a:pt x="57" y="179"/>
                  <a:pt x="56" y="182"/>
                </a:cubicBezTo>
                <a:cubicBezTo>
                  <a:pt x="53" y="197"/>
                  <a:pt x="50" y="213"/>
                  <a:pt x="47" y="229"/>
                </a:cubicBezTo>
                <a:cubicBezTo>
                  <a:pt x="47" y="232"/>
                  <a:pt x="44" y="234"/>
                  <a:pt x="41" y="234"/>
                </a:cubicBezTo>
                <a:close/>
                <a:moveTo>
                  <a:pt x="60" y="140"/>
                </a:moveTo>
                <a:cubicBezTo>
                  <a:pt x="60" y="140"/>
                  <a:pt x="59" y="140"/>
                  <a:pt x="59" y="140"/>
                </a:cubicBezTo>
                <a:cubicBezTo>
                  <a:pt x="56" y="139"/>
                  <a:pt x="54" y="136"/>
                  <a:pt x="54" y="132"/>
                </a:cubicBezTo>
                <a:cubicBezTo>
                  <a:pt x="58" y="117"/>
                  <a:pt x="62" y="101"/>
                  <a:pt x="66" y="86"/>
                </a:cubicBezTo>
                <a:cubicBezTo>
                  <a:pt x="67" y="82"/>
                  <a:pt x="70" y="80"/>
                  <a:pt x="73" y="81"/>
                </a:cubicBezTo>
                <a:cubicBezTo>
                  <a:pt x="76" y="82"/>
                  <a:pt x="78" y="85"/>
                  <a:pt x="77" y="89"/>
                </a:cubicBezTo>
                <a:cubicBezTo>
                  <a:pt x="73" y="104"/>
                  <a:pt x="70" y="119"/>
                  <a:pt x="66" y="135"/>
                </a:cubicBezTo>
                <a:cubicBezTo>
                  <a:pt x="65" y="138"/>
                  <a:pt x="63" y="140"/>
                  <a:pt x="60" y="140"/>
                </a:cubicBezTo>
                <a:close/>
                <a:moveTo>
                  <a:pt x="84" y="47"/>
                </a:moveTo>
                <a:cubicBezTo>
                  <a:pt x="83" y="47"/>
                  <a:pt x="83" y="47"/>
                  <a:pt x="82" y="46"/>
                </a:cubicBezTo>
                <a:cubicBezTo>
                  <a:pt x="79" y="46"/>
                  <a:pt x="77" y="42"/>
                  <a:pt x="78" y="39"/>
                </a:cubicBezTo>
                <a:cubicBezTo>
                  <a:pt x="81" y="28"/>
                  <a:pt x="85" y="16"/>
                  <a:pt x="88" y="5"/>
                </a:cubicBezTo>
                <a:cubicBezTo>
                  <a:pt x="89" y="2"/>
                  <a:pt x="93" y="0"/>
                  <a:pt x="96" y="1"/>
                </a:cubicBezTo>
                <a:cubicBezTo>
                  <a:pt x="99" y="2"/>
                  <a:pt x="101" y="6"/>
                  <a:pt x="100" y="9"/>
                </a:cubicBezTo>
                <a:cubicBezTo>
                  <a:pt x="96" y="20"/>
                  <a:pt x="93" y="31"/>
                  <a:pt x="90" y="42"/>
                </a:cubicBezTo>
                <a:cubicBezTo>
                  <a:pt x="89" y="45"/>
                  <a:pt x="87" y="47"/>
                  <a:pt x="84" y="47"/>
                </a:cubicBezTo>
                <a:close/>
              </a:path>
            </a:pathLst>
          </a:custGeom>
          <a:solidFill>
            <a:srgbClr val="FEB834"/>
          </a:solidFill>
          <a:ln w="9525">
            <a:solidFill>
              <a:srgbClr val="99C65D"/>
            </a:solid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40"/>
          <p:cNvSpPr/>
          <p:nvPr/>
        </p:nvSpPr>
        <p:spPr bwMode="auto">
          <a:xfrm flipH="1">
            <a:off x="3704037" y="1191459"/>
            <a:ext cx="698897" cy="634604"/>
          </a:xfrm>
          <a:custGeom>
            <a:avLst/>
            <a:gdLst/>
            <a:ahLst/>
            <a:cxnLst>
              <a:cxn ang="0">
                <a:pos x="56" y="315"/>
              </a:cxn>
              <a:cxn ang="0">
                <a:pos x="140" y="75"/>
              </a:cxn>
              <a:cxn ang="0">
                <a:pos x="531" y="242"/>
              </a:cxn>
              <a:cxn ang="0">
                <a:pos x="227" y="548"/>
              </a:cxn>
              <a:cxn ang="0">
                <a:pos x="266" y="472"/>
              </a:cxn>
              <a:cxn ang="0">
                <a:pos x="56" y="315"/>
              </a:cxn>
            </a:cxnLst>
            <a:rect l="0" t="0" r="r" b="b"/>
            <a:pathLst>
              <a:path w="541" h="548">
                <a:moveTo>
                  <a:pt x="56" y="315"/>
                </a:moveTo>
                <a:cubicBezTo>
                  <a:pt x="56" y="315"/>
                  <a:pt x="0" y="149"/>
                  <a:pt x="140" y="75"/>
                </a:cubicBezTo>
                <a:cubicBezTo>
                  <a:pt x="281" y="0"/>
                  <a:pt x="521" y="32"/>
                  <a:pt x="531" y="242"/>
                </a:cubicBezTo>
                <a:cubicBezTo>
                  <a:pt x="541" y="452"/>
                  <a:pt x="252" y="548"/>
                  <a:pt x="227" y="548"/>
                </a:cubicBezTo>
                <a:cubicBezTo>
                  <a:pt x="227" y="548"/>
                  <a:pt x="259" y="506"/>
                  <a:pt x="266" y="472"/>
                </a:cubicBezTo>
                <a:cubicBezTo>
                  <a:pt x="266" y="472"/>
                  <a:pt x="85" y="477"/>
                  <a:pt x="56" y="315"/>
                </a:cubicBezTo>
                <a:close/>
              </a:path>
            </a:pathLst>
          </a:custGeom>
          <a:solidFill>
            <a:srgbClr val="99C65D"/>
          </a:solidFill>
          <a:ln w="9525">
            <a:noFill/>
            <a:round/>
          </a:ln>
        </p:spPr>
        <p:txBody>
          <a:bodyPr lIns="91262" tIns="45631" rIns="91262" bIns="4563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Group 133"/>
          <p:cNvGrpSpPr/>
          <p:nvPr/>
        </p:nvGrpSpPr>
        <p:grpSpPr>
          <a:xfrm>
            <a:off x="2647050" y="1119138"/>
            <a:ext cx="286685" cy="287263"/>
            <a:chOff x="2436813" y="361950"/>
            <a:chExt cx="790575" cy="792163"/>
          </a:xfrm>
          <a:solidFill>
            <a:sysClr val="window" lastClr="FFFFFF"/>
          </a:solidFill>
        </p:grpSpPr>
        <p:sp>
          <p:nvSpPr>
            <p:cNvPr id="51" name="Freeform 6"/>
            <p:cNvSpPr>
              <a:spLocks noEditPoints="1"/>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close/>
                  <a:moveTo>
                    <a:pt x="436" y="281"/>
                  </a:moveTo>
                  <a:lnTo>
                    <a:pt x="436" y="281"/>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7"/>
            <p:cNvSpPr>
              <a:spLocks noEditPoints="1"/>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moveTo>
                    <a:pt x="436" y="281"/>
                  </a:moveTo>
                  <a:lnTo>
                    <a:pt x="436" y="281"/>
                  </a:lnTo>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8"/>
            <p:cNvSpPr>
              <a:spLocks noEditPoints="1"/>
            </p:cNvSpPr>
            <p:nvPr/>
          </p:nvSpPr>
          <p:spPr bwMode="auto">
            <a:xfrm>
              <a:off x="273367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9"/>
            <p:cNvSpPr>
              <a:spLocks noEditPoints="1"/>
            </p:cNvSpPr>
            <p:nvPr/>
          </p:nvSpPr>
          <p:spPr bwMode="auto">
            <a:xfrm>
              <a:off x="298132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10"/>
            <p:cNvSpPr>
              <a:spLocks noEditPoints="1"/>
            </p:cNvSpPr>
            <p:nvPr/>
          </p:nvSpPr>
          <p:spPr bwMode="auto">
            <a:xfrm>
              <a:off x="2684463" y="609600"/>
              <a:ext cx="501649" cy="247650"/>
            </a:xfrm>
            <a:custGeom>
              <a:avLst/>
              <a:gdLst/>
              <a:ahLst/>
              <a:cxnLst>
                <a:cxn ang="0">
                  <a:pos x="273" y="109"/>
                </a:cxn>
                <a:cxn ang="0">
                  <a:pos x="120" y="0"/>
                </a:cxn>
                <a:cxn ang="0">
                  <a:pos x="0" y="0"/>
                </a:cxn>
                <a:cxn ang="0">
                  <a:pos x="73" y="182"/>
                </a:cxn>
                <a:cxn ang="0">
                  <a:pos x="328" y="182"/>
                </a:cxn>
                <a:cxn ang="0">
                  <a:pos x="370" y="77"/>
                </a:cxn>
                <a:cxn ang="0">
                  <a:pos x="273" y="109"/>
                </a:cxn>
                <a:cxn ang="0">
                  <a:pos x="273" y="109"/>
                </a:cxn>
                <a:cxn ang="0">
                  <a:pos x="273" y="109"/>
                </a:cxn>
              </a:cxnLst>
              <a:rect l="0" t="0" r="r" b="b"/>
              <a:pathLst>
                <a:path w="370" h="182">
                  <a:moveTo>
                    <a:pt x="273" y="109"/>
                  </a:moveTo>
                  <a:cubicBezTo>
                    <a:pt x="202" y="109"/>
                    <a:pt x="142" y="63"/>
                    <a:pt x="120" y="0"/>
                  </a:cubicBezTo>
                  <a:cubicBezTo>
                    <a:pt x="0" y="0"/>
                    <a:pt x="0" y="0"/>
                    <a:pt x="0" y="0"/>
                  </a:cubicBezTo>
                  <a:cubicBezTo>
                    <a:pt x="73" y="182"/>
                    <a:pt x="73" y="182"/>
                    <a:pt x="73" y="182"/>
                  </a:cubicBezTo>
                  <a:cubicBezTo>
                    <a:pt x="328" y="182"/>
                    <a:pt x="328" y="182"/>
                    <a:pt x="328" y="182"/>
                  </a:cubicBezTo>
                  <a:cubicBezTo>
                    <a:pt x="370" y="77"/>
                    <a:pt x="370" y="77"/>
                    <a:pt x="370" y="77"/>
                  </a:cubicBezTo>
                  <a:cubicBezTo>
                    <a:pt x="343" y="97"/>
                    <a:pt x="309" y="109"/>
                    <a:pt x="273" y="109"/>
                  </a:cubicBezTo>
                  <a:close/>
                  <a:moveTo>
                    <a:pt x="273" y="109"/>
                  </a:moveTo>
                  <a:cubicBezTo>
                    <a:pt x="273" y="109"/>
                    <a:pt x="273" y="109"/>
                    <a:pt x="273" y="109"/>
                  </a:cubicBezTo>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1"/>
            <p:cNvSpPr>
              <a:spLocks noEditPoints="1"/>
            </p:cNvSpPr>
            <p:nvPr/>
          </p:nvSpPr>
          <p:spPr bwMode="auto">
            <a:xfrm>
              <a:off x="2881313" y="361950"/>
              <a:ext cx="346075" cy="346075"/>
            </a:xfrm>
            <a:custGeom>
              <a:avLst/>
              <a:gdLst/>
              <a:ahLst/>
              <a:cxnLst>
                <a:cxn ang="0">
                  <a:pos x="127" y="0"/>
                </a:cxn>
                <a:cxn ang="0">
                  <a:pos x="0" y="127"/>
                </a:cxn>
                <a:cxn ang="0">
                  <a:pos x="127" y="254"/>
                </a:cxn>
                <a:cxn ang="0">
                  <a:pos x="255" y="127"/>
                </a:cxn>
                <a:cxn ang="0">
                  <a:pos x="127" y="0"/>
                </a:cxn>
                <a:cxn ang="0">
                  <a:pos x="108" y="191"/>
                </a:cxn>
                <a:cxn ang="0">
                  <a:pos x="44" y="127"/>
                </a:cxn>
                <a:cxn ang="0">
                  <a:pos x="69" y="101"/>
                </a:cxn>
                <a:cxn ang="0">
                  <a:pos x="108" y="140"/>
                </a:cxn>
                <a:cxn ang="0">
                  <a:pos x="185" y="63"/>
                </a:cxn>
                <a:cxn ang="0">
                  <a:pos x="211" y="89"/>
                </a:cxn>
                <a:cxn ang="0">
                  <a:pos x="108" y="191"/>
                </a:cxn>
                <a:cxn ang="0">
                  <a:pos x="108" y="191"/>
                </a:cxn>
                <a:cxn ang="0">
                  <a:pos x="108" y="191"/>
                </a:cxn>
              </a:cxnLst>
              <a:rect l="0" t="0" r="r" b="b"/>
              <a:pathLst>
                <a:path w="255" h="254">
                  <a:moveTo>
                    <a:pt x="127" y="0"/>
                  </a:moveTo>
                  <a:cubicBezTo>
                    <a:pt x="57" y="0"/>
                    <a:pt x="0" y="57"/>
                    <a:pt x="0" y="127"/>
                  </a:cubicBezTo>
                  <a:cubicBezTo>
                    <a:pt x="0" y="197"/>
                    <a:pt x="57" y="254"/>
                    <a:pt x="127" y="254"/>
                  </a:cubicBezTo>
                  <a:cubicBezTo>
                    <a:pt x="198" y="254"/>
                    <a:pt x="255" y="197"/>
                    <a:pt x="255" y="127"/>
                  </a:cubicBezTo>
                  <a:cubicBezTo>
                    <a:pt x="255" y="57"/>
                    <a:pt x="198" y="0"/>
                    <a:pt x="127" y="0"/>
                  </a:cubicBezTo>
                  <a:close/>
                  <a:moveTo>
                    <a:pt x="108" y="191"/>
                  </a:moveTo>
                  <a:cubicBezTo>
                    <a:pt x="44" y="127"/>
                    <a:pt x="44" y="127"/>
                    <a:pt x="44" y="127"/>
                  </a:cubicBezTo>
                  <a:cubicBezTo>
                    <a:pt x="69" y="101"/>
                    <a:pt x="69" y="101"/>
                    <a:pt x="69" y="101"/>
                  </a:cubicBezTo>
                  <a:cubicBezTo>
                    <a:pt x="108" y="140"/>
                    <a:pt x="108" y="140"/>
                    <a:pt x="108" y="140"/>
                  </a:cubicBezTo>
                  <a:cubicBezTo>
                    <a:pt x="185" y="63"/>
                    <a:pt x="185" y="63"/>
                    <a:pt x="185" y="63"/>
                  </a:cubicBezTo>
                  <a:cubicBezTo>
                    <a:pt x="211" y="89"/>
                    <a:pt x="211" y="89"/>
                    <a:pt x="211" y="89"/>
                  </a:cubicBezTo>
                  <a:lnTo>
                    <a:pt x="108" y="191"/>
                  </a:lnTo>
                  <a:close/>
                  <a:moveTo>
                    <a:pt x="108" y="191"/>
                  </a:moveTo>
                  <a:cubicBezTo>
                    <a:pt x="108" y="191"/>
                    <a:pt x="108" y="191"/>
                    <a:pt x="108" y="191"/>
                  </a:cubicBezTo>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7" name="Freeform 137"/>
          <p:cNvSpPr/>
          <p:nvPr/>
        </p:nvSpPr>
        <p:spPr bwMode="auto">
          <a:xfrm>
            <a:off x="2978947" y="1927266"/>
            <a:ext cx="688181" cy="645319"/>
          </a:xfrm>
          <a:custGeom>
            <a:avLst/>
            <a:gdLst/>
            <a:ahLst/>
            <a:cxnLst>
              <a:cxn ang="0">
                <a:pos x="270" y="501"/>
              </a:cxn>
              <a:cxn ang="0">
                <a:pos x="299" y="608"/>
              </a:cxn>
              <a:cxn ang="0">
                <a:pos x="413" y="486"/>
              </a:cxn>
              <a:cxn ang="0">
                <a:pos x="639" y="239"/>
              </a:cxn>
              <a:cxn ang="0">
                <a:pos x="346" y="17"/>
              </a:cxn>
              <a:cxn ang="0">
                <a:pos x="56" y="333"/>
              </a:cxn>
              <a:cxn ang="0">
                <a:pos x="270" y="501"/>
              </a:cxn>
            </a:cxnLst>
            <a:rect l="0" t="0" r="r" b="b"/>
            <a:pathLst>
              <a:path w="640" h="608">
                <a:moveTo>
                  <a:pt x="270" y="501"/>
                </a:moveTo>
                <a:cubicBezTo>
                  <a:pt x="270" y="501"/>
                  <a:pt x="331" y="496"/>
                  <a:pt x="299" y="608"/>
                </a:cubicBezTo>
                <a:cubicBezTo>
                  <a:pt x="299" y="608"/>
                  <a:pt x="411" y="543"/>
                  <a:pt x="413" y="486"/>
                </a:cubicBezTo>
                <a:cubicBezTo>
                  <a:pt x="413" y="486"/>
                  <a:pt x="640" y="436"/>
                  <a:pt x="639" y="239"/>
                </a:cubicBezTo>
                <a:cubicBezTo>
                  <a:pt x="638" y="42"/>
                  <a:pt x="458" y="0"/>
                  <a:pt x="346" y="17"/>
                </a:cubicBezTo>
                <a:cubicBezTo>
                  <a:pt x="233" y="34"/>
                  <a:pt x="0" y="112"/>
                  <a:pt x="56" y="333"/>
                </a:cubicBezTo>
                <a:cubicBezTo>
                  <a:pt x="112" y="553"/>
                  <a:pt x="270" y="501"/>
                  <a:pt x="270" y="501"/>
                </a:cubicBezTo>
                <a:close/>
              </a:path>
            </a:pathLst>
          </a:custGeom>
          <a:solidFill>
            <a:srgbClr val="E58200"/>
          </a:solidFill>
          <a:ln w="9525">
            <a:noFill/>
            <a:round/>
          </a:ln>
        </p:spPr>
        <p:txBody>
          <a:bodyPr lIns="91262" tIns="45631" rIns="91262" bIns="45631"/>
          <a:lstStyle/>
          <a:p>
            <a:pPr defTabSz="912971">
              <a:defRPr/>
            </a:pPr>
            <a:endParaRPr lang="en-US" sz="24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177"/>
          <p:cNvGrpSpPr/>
          <p:nvPr/>
        </p:nvGrpSpPr>
        <p:grpSpPr>
          <a:xfrm>
            <a:off x="3260857" y="2018747"/>
            <a:ext cx="196466" cy="294699"/>
            <a:chOff x="3732213" y="776288"/>
            <a:chExt cx="196850" cy="295275"/>
          </a:xfrm>
          <a:solidFill>
            <a:sysClr val="window" lastClr="FFFFFF"/>
          </a:solidFill>
        </p:grpSpPr>
        <p:sp>
          <p:nvSpPr>
            <p:cNvPr id="59" name="Freeform 118"/>
            <p:cNvSpPr/>
            <p:nvPr/>
          </p:nvSpPr>
          <p:spPr bwMode="auto">
            <a:xfrm>
              <a:off x="3732213" y="871538"/>
              <a:ext cx="196850" cy="200025"/>
            </a:xfrm>
            <a:custGeom>
              <a:avLst/>
              <a:gdLst/>
              <a:ahLst/>
              <a:cxnLst>
                <a:cxn ang="0">
                  <a:pos x="124" y="126"/>
                </a:cxn>
                <a:cxn ang="0">
                  <a:pos x="0" y="126"/>
                </a:cxn>
                <a:cxn ang="0">
                  <a:pos x="2" y="115"/>
                </a:cxn>
                <a:cxn ang="0">
                  <a:pos x="5" y="0"/>
                </a:cxn>
                <a:cxn ang="0">
                  <a:pos x="119" y="0"/>
                </a:cxn>
                <a:cxn ang="0">
                  <a:pos x="122" y="116"/>
                </a:cxn>
                <a:cxn ang="0">
                  <a:pos x="124" y="126"/>
                </a:cxn>
              </a:cxnLst>
              <a:rect l="0" t="0" r="r" b="b"/>
              <a:pathLst>
                <a:path w="124" h="126">
                  <a:moveTo>
                    <a:pt x="124" y="126"/>
                  </a:moveTo>
                  <a:lnTo>
                    <a:pt x="0" y="126"/>
                  </a:lnTo>
                  <a:lnTo>
                    <a:pt x="2" y="115"/>
                  </a:lnTo>
                  <a:lnTo>
                    <a:pt x="5" y="0"/>
                  </a:lnTo>
                  <a:lnTo>
                    <a:pt x="119" y="0"/>
                  </a:lnTo>
                  <a:lnTo>
                    <a:pt x="122" y="116"/>
                  </a:lnTo>
                  <a:lnTo>
                    <a:pt x="124" y="126"/>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19"/>
            <p:cNvSpPr/>
            <p:nvPr/>
          </p:nvSpPr>
          <p:spPr bwMode="auto">
            <a:xfrm>
              <a:off x="3760788" y="776288"/>
              <a:ext cx="138113" cy="111125"/>
            </a:xfrm>
            <a:custGeom>
              <a:avLst/>
              <a:gdLst/>
              <a:ahLst/>
              <a:cxnLst>
                <a:cxn ang="0">
                  <a:pos x="87" y="72"/>
                </a:cxn>
                <a:cxn ang="0">
                  <a:pos x="85" y="70"/>
                </a:cxn>
                <a:cxn ang="0">
                  <a:pos x="45" y="4"/>
                </a:cxn>
                <a:cxn ang="0">
                  <a:pos x="5" y="70"/>
                </a:cxn>
                <a:cxn ang="0">
                  <a:pos x="3" y="72"/>
                </a:cxn>
                <a:cxn ang="0">
                  <a:pos x="0" y="70"/>
                </a:cxn>
                <a:cxn ang="0">
                  <a:pos x="45" y="0"/>
                </a:cxn>
                <a:cxn ang="0">
                  <a:pos x="90" y="70"/>
                </a:cxn>
                <a:cxn ang="0">
                  <a:pos x="87" y="72"/>
                </a:cxn>
              </a:cxnLst>
              <a:rect l="0" t="0" r="r" b="b"/>
              <a:pathLst>
                <a:path w="90" h="72">
                  <a:moveTo>
                    <a:pt x="87" y="72"/>
                  </a:moveTo>
                  <a:cubicBezTo>
                    <a:pt x="86" y="72"/>
                    <a:pt x="85" y="71"/>
                    <a:pt x="85" y="70"/>
                  </a:cubicBezTo>
                  <a:cubicBezTo>
                    <a:pt x="85" y="34"/>
                    <a:pt x="67" y="4"/>
                    <a:pt x="45" y="4"/>
                  </a:cubicBezTo>
                  <a:cubicBezTo>
                    <a:pt x="23" y="4"/>
                    <a:pt x="5" y="34"/>
                    <a:pt x="5" y="70"/>
                  </a:cubicBezTo>
                  <a:cubicBezTo>
                    <a:pt x="5" y="71"/>
                    <a:pt x="4" y="72"/>
                    <a:pt x="3" y="72"/>
                  </a:cubicBezTo>
                  <a:cubicBezTo>
                    <a:pt x="1" y="72"/>
                    <a:pt x="0" y="71"/>
                    <a:pt x="0" y="70"/>
                  </a:cubicBezTo>
                  <a:cubicBezTo>
                    <a:pt x="0" y="31"/>
                    <a:pt x="20" y="0"/>
                    <a:pt x="45" y="0"/>
                  </a:cubicBezTo>
                  <a:cubicBezTo>
                    <a:pt x="70" y="0"/>
                    <a:pt x="90" y="31"/>
                    <a:pt x="90" y="70"/>
                  </a:cubicBezTo>
                  <a:cubicBezTo>
                    <a:pt x="90" y="71"/>
                    <a:pt x="89" y="72"/>
                    <a:pt x="87" y="72"/>
                  </a:cubicBez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Freeform 106"/>
          <p:cNvSpPr/>
          <p:nvPr/>
        </p:nvSpPr>
        <p:spPr bwMode="auto">
          <a:xfrm>
            <a:off x="3854056" y="1409344"/>
            <a:ext cx="263128" cy="251222"/>
          </a:xfrm>
          <a:custGeom>
            <a:avLst/>
            <a:gdLst/>
            <a:ahLst/>
            <a:cxnLst>
              <a:cxn ang="0">
                <a:pos x="137" y="0"/>
              </a:cxn>
              <a:cxn ang="0">
                <a:pos x="35" y="0"/>
              </a:cxn>
              <a:cxn ang="0">
                <a:pos x="0" y="32"/>
              </a:cxn>
              <a:cxn ang="0">
                <a:pos x="0" y="85"/>
              </a:cxn>
              <a:cxn ang="0">
                <a:pos x="35" y="117"/>
              </a:cxn>
              <a:cxn ang="0">
                <a:pos x="41" y="117"/>
              </a:cxn>
              <a:cxn ang="0">
                <a:pos x="23" y="162"/>
              </a:cxn>
              <a:cxn ang="0">
                <a:pos x="87" y="117"/>
              </a:cxn>
              <a:cxn ang="0">
                <a:pos x="137" y="117"/>
              </a:cxn>
              <a:cxn ang="0">
                <a:pos x="172" y="85"/>
              </a:cxn>
              <a:cxn ang="0">
                <a:pos x="172" y="32"/>
              </a:cxn>
              <a:cxn ang="0">
                <a:pos x="137" y="0"/>
              </a:cxn>
            </a:cxnLst>
            <a:rect l="0" t="0" r="r" b="b"/>
            <a:pathLst>
              <a:path w="172" h="163">
                <a:moveTo>
                  <a:pt x="137" y="0"/>
                </a:moveTo>
                <a:cubicBezTo>
                  <a:pt x="35" y="0"/>
                  <a:pt x="35" y="0"/>
                  <a:pt x="35" y="0"/>
                </a:cubicBezTo>
                <a:cubicBezTo>
                  <a:pt x="16" y="0"/>
                  <a:pt x="0" y="14"/>
                  <a:pt x="0" y="32"/>
                </a:cubicBezTo>
                <a:cubicBezTo>
                  <a:pt x="0" y="85"/>
                  <a:pt x="0" y="85"/>
                  <a:pt x="0" y="85"/>
                </a:cubicBezTo>
                <a:cubicBezTo>
                  <a:pt x="0" y="103"/>
                  <a:pt x="16" y="117"/>
                  <a:pt x="35" y="117"/>
                </a:cubicBezTo>
                <a:cubicBezTo>
                  <a:pt x="41" y="117"/>
                  <a:pt x="41" y="117"/>
                  <a:pt x="41" y="117"/>
                </a:cubicBezTo>
                <a:cubicBezTo>
                  <a:pt x="35" y="131"/>
                  <a:pt x="22" y="163"/>
                  <a:pt x="23" y="162"/>
                </a:cubicBezTo>
                <a:cubicBezTo>
                  <a:pt x="23" y="161"/>
                  <a:pt x="69" y="129"/>
                  <a:pt x="87" y="117"/>
                </a:cubicBezTo>
                <a:cubicBezTo>
                  <a:pt x="137" y="117"/>
                  <a:pt x="137" y="117"/>
                  <a:pt x="137" y="117"/>
                </a:cubicBezTo>
                <a:cubicBezTo>
                  <a:pt x="156" y="117"/>
                  <a:pt x="172" y="103"/>
                  <a:pt x="172" y="85"/>
                </a:cubicBezTo>
                <a:cubicBezTo>
                  <a:pt x="172" y="32"/>
                  <a:pt x="172" y="32"/>
                  <a:pt x="172" y="32"/>
                </a:cubicBezTo>
                <a:cubicBezTo>
                  <a:pt x="172" y="14"/>
                  <a:pt x="156" y="0"/>
                  <a:pt x="137" y="0"/>
                </a:cubicBezTo>
                <a:close/>
              </a:path>
            </a:pathLst>
          </a:custGeom>
          <a:solidFill>
            <a:sysClr val="window" lastClr="FFFFFF"/>
          </a:solidFill>
          <a:ln w="9525">
            <a:noFill/>
            <a:round/>
          </a:ln>
        </p:spPr>
        <p:txBody>
          <a:bodyPr lIns="91262" tIns="45631" rIns="91262" bIns="4563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07"/>
          <p:cNvSpPr/>
          <p:nvPr/>
        </p:nvSpPr>
        <p:spPr bwMode="auto">
          <a:xfrm>
            <a:off x="4037413" y="1387912"/>
            <a:ext cx="191690" cy="203597"/>
          </a:xfrm>
          <a:custGeom>
            <a:avLst/>
            <a:gdLst/>
            <a:ahLst/>
            <a:cxnLst>
              <a:cxn ang="0">
                <a:pos x="96" y="0"/>
              </a:cxn>
              <a:cxn ang="0">
                <a:pos x="13" y="0"/>
              </a:cxn>
              <a:cxn ang="0">
                <a:pos x="0" y="3"/>
              </a:cxn>
              <a:cxn ang="0">
                <a:pos x="24" y="3"/>
              </a:cxn>
              <a:cxn ang="0">
                <a:pos x="64" y="40"/>
              </a:cxn>
              <a:cxn ang="0">
                <a:pos x="64" y="100"/>
              </a:cxn>
              <a:cxn ang="0">
                <a:pos x="64" y="103"/>
              </a:cxn>
              <a:cxn ang="0">
                <a:pos x="106" y="133"/>
              </a:cxn>
              <a:cxn ang="0">
                <a:pos x="92" y="96"/>
              </a:cxn>
              <a:cxn ang="0">
                <a:pos x="96" y="96"/>
              </a:cxn>
              <a:cxn ang="0">
                <a:pos x="125" y="70"/>
              </a:cxn>
              <a:cxn ang="0">
                <a:pos x="125" y="27"/>
              </a:cxn>
              <a:cxn ang="0">
                <a:pos x="96" y="0"/>
              </a:cxn>
            </a:cxnLst>
            <a:rect l="0" t="0" r="r" b="b"/>
            <a:pathLst>
              <a:path w="125" h="134">
                <a:moveTo>
                  <a:pt x="96" y="0"/>
                </a:moveTo>
                <a:cubicBezTo>
                  <a:pt x="13" y="0"/>
                  <a:pt x="13" y="0"/>
                  <a:pt x="13" y="0"/>
                </a:cubicBezTo>
                <a:cubicBezTo>
                  <a:pt x="8" y="0"/>
                  <a:pt x="4" y="1"/>
                  <a:pt x="0" y="3"/>
                </a:cubicBezTo>
                <a:cubicBezTo>
                  <a:pt x="24" y="3"/>
                  <a:pt x="24" y="3"/>
                  <a:pt x="24" y="3"/>
                </a:cubicBezTo>
                <a:cubicBezTo>
                  <a:pt x="46" y="3"/>
                  <a:pt x="64" y="20"/>
                  <a:pt x="64" y="40"/>
                </a:cubicBezTo>
                <a:cubicBezTo>
                  <a:pt x="64" y="100"/>
                  <a:pt x="64" y="100"/>
                  <a:pt x="64" y="100"/>
                </a:cubicBezTo>
                <a:cubicBezTo>
                  <a:pt x="64" y="101"/>
                  <a:pt x="64" y="102"/>
                  <a:pt x="64" y="103"/>
                </a:cubicBezTo>
                <a:cubicBezTo>
                  <a:pt x="81" y="115"/>
                  <a:pt x="106" y="133"/>
                  <a:pt x="106" y="133"/>
                </a:cubicBezTo>
                <a:cubicBezTo>
                  <a:pt x="107" y="134"/>
                  <a:pt x="96" y="107"/>
                  <a:pt x="92" y="96"/>
                </a:cubicBezTo>
                <a:cubicBezTo>
                  <a:pt x="96" y="96"/>
                  <a:pt x="96" y="96"/>
                  <a:pt x="96" y="96"/>
                </a:cubicBezTo>
                <a:cubicBezTo>
                  <a:pt x="112" y="96"/>
                  <a:pt x="125" y="84"/>
                  <a:pt x="125" y="70"/>
                </a:cubicBezTo>
                <a:cubicBezTo>
                  <a:pt x="125" y="27"/>
                  <a:pt x="125" y="27"/>
                  <a:pt x="125" y="27"/>
                </a:cubicBezTo>
                <a:cubicBezTo>
                  <a:pt x="125" y="12"/>
                  <a:pt x="112" y="0"/>
                  <a:pt x="96" y="0"/>
                </a:cubicBezTo>
                <a:close/>
              </a:path>
            </a:pathLst>
          </a:custGeom>
          <a:solidFill>
            <a:sysClr val="window" lastClr="FFFFFF"/>
          </a:solidFill>
          <a:ln w="9525">
            <a:noFill/>
            <a:round/>
          </a:ln>
        </p:spPr>
        <p:txBody>
          <a:bodyPr lIns="91262" tIns="45631" rIns="91262" bIns="4563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38"/>
          <p:cNvSpPr/>
          <p:nvPr/>
        </p:nvSpPr>
        <p:spPr bwMode="auto">
          <a:xfrm>
            <a:off x="3950496" y="1840351"/>
            <a:ext cx="685800" cy="640556"/>
          </a:xfrm>
          <a:custGeom>
            <a:avLst/>
            <a:gdLst/>
            <a:ahLst/>
            <a:cxnLst>
              <a:cxn ang="0">
                <a:pos x="41" y="233"/>
              </a:cxn>
              <a:cxn ang="0">
                <a:pos x="104" y="55"/>
              </a:cxn>
              <a:cxn ang="0">
                <a:pos x="393" y="179"/>
              </a:cxn>
              <a:cxn ang="0">
                <a:pos x="168" y="406"/>
              </a:cxn>
              <a:cxn ang="0">
                <a:pos x="196" y="350"/>
              </a:cxn>
              <a:cxn ang="0">
                <a:pos x="41" y="233"/>
              </a:cxn>
            </a:cxnLst>
            <a:rect l="0" t="0" r="r" b="b"/>
            <a:pathLst>
              <a:path w="401" h="406">
                <a:moveTo>
                  <a:pt x="41" y="233"/>
                </a:moveTo>
                <a:cubicBezTo>
                  <a:pt x="41" y="233"/>
                  <a:pt x="0" y="110"/>
                  <a:pt x="104" y="55"/>
                </a:cubicBezTo>
                <a:cubicBezTo>
                  <a:pt x="208" y="0"/>
                  <a:pt x="386" y="24"/>
                  <a:pt x="393" y="179"/>
                </a:cubicBezTo>
                <a:cubicBezTo>
                  <a:pt x="401" y="335"/>
                  <a:pt x="186" y="406"/>
                  <a:pt x="168" y="406"/>
                </a:cubicBezTo>
                <a:cubicBezTo>
                  <a:pt x="168" y="406"/>
                  <a:pt x="191" y="375"/>
                  <a:pt x="196" y="350"/>
                </a:cubicBezTo>
                <a:cubicBezTo>
                  <a:pt x="196" y="350"/>
                  <a:pt x="62" y="354"/>
                  <a:pt x="41" y="233"/>
                </a:cubicBezTo>
                <a:close/>
              </a:path>
            </a:pathLst>
          </a:custGeom>
          <a:solidFill>
            <a:srgbClr val="99C65D"/>
          </a:solidFill>
          <a:ln w="9525">
            <a:noFill/>
            <a:round/>
          </a:ln>
        </p:spPr>
        <p:txBody>
          <a:bodyPr lIns="91262" tIns="45631" rIns="91262" bIns="4563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4" name="Group 175"/>
          <p:cNvGrpSpPr/>
          <p:nvPr/>
        </p:nvGrpSpPr>
        <p:grpSpPr>
          <a:xfrm>
            <a:off x="4219100" y="2003539"/>
            <a:ext cx="289945" cy="272517"/>
            <a:chOff x="4797426" y="788988"/>
            <a:chExt cx="290512" cy="273050"/>
          </a:xfrm>
          <a:solidFill>
            <a:sysClr val="window" lastClr="FFFFFF"/>
          </a:solidFill>
        </p:grpSpPr>
        <p:sp>
          <p:nvSpPr>
            <p:cNvPr id="65" name="Freeform 109"/>
            <p:cNvSpPr/>
            <p:nvPr/>
          </p:nvSpPr>
          <p:spPr bwMode="auto">
            <a:xfrm>
              <a:off x="4797426" y="931863"/>
              <a:ext cx="122238" cy="117475"/>
            </a:xfrm>
            <a:custGeom>
              <a:avLst/>
              <a:gdLst/>
              <a:ahLst/>
              <a:cxnLst>
                <a:cxn ang="0">
                  <a:pos x="47" y="76"/>
                </a:cxn>
                <a:cxn ang="0">
                  <a:pos x="1" y="5"/>
                </a:cxn>
                <a:cxn ang="0">
                  <a:pos x="0" y="0"/>
                </a:cxn>
                <a:cxn ang="0">
                  <a:pos x="80" y="6"/>
                </a:cxn>
                <a:cxn ang="0">
                  <a:pos x="47" y="76"/>
                </a:cxn>
              </a:cxnLst>
              <a:rect l="0" t="0" r="r" b="b"/>
              <a:pathLst>
                <a:path w="80" h="76">
                  <a:moveTo>
                    <a:pt x="47" y="76"/>
                  </a:moveTo>
                  <a:cubicBezTo>
                    <a:pt x="1" y="5"/>
                    <a:pt x="1" y="5"/>
                    <a:pt x="1" y="5"/>
                  </a:cubicBezTo>
                  <a:cubicBezTo>
                    <a:pt x="0" y="3"/>
                    <a:pt x="0" y="2"/>
                    <a:pt x="0" y="0"/>
                  </a:cubicBezTo>
                  <a:cubicBezTo>
                    <a:pt x="80" y="6"/>
                    <a:pt x="80" y="6"/>
                    <a:pt x="80" y="6"/>
                  </a:cubicBezTo>
                  <a:lnTo>
                    <a:pt x="47" y="76"/>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110"/>
            <p:cNvSpPr/>
            <p:nvPr/>
          </p:nvSpPr>
          <p:spPr bwMode="auto">
            <a:xfrm>
              <a:off x="4956176" y="815975"/>
              <a:ext cx="125413" cy="115888"/>
            </a:xfrm>
            <a:custGeom>
              <a:avLst/>
              <a:gdLst/>
              <a:ahLst/>
              <a:cxnLst>
                <a:cxn ang="0">
                  <a:pos x="33" y="0"/>
                </a:cxn>
                <a:cxn ang="0">
                  <a:pos x="37" y="4"/>
                </a:cxn>
                <a:cxn ang="0">
                  <a:pos x="82" y="75"/>
                </a:cxn>
                <a:cxn ang="0">
                  <a:pos x="0" y="69"/>
                </a:cxn>
                <a:cxn ang="0">
                  <a:pos x="33" y="0"/>
                </a:cxn>
              </a:cxnLst>
              <a:rect l="0" t="0" r="r" b="b"/>
              <a:pathLst>
                <a:path w="82" h="75">
                  <a:moveTo>
                    <a:pt x="33" y="0"/>
                  </a:moveTo>
                  <a:cubicBezTo>
                    <a:pt x="34" y="1"/>
                    <a:pt x="36" y="2"/>
                    <a:pt x="37" y="4"/>
                  </a:cubicBezTo>
                  <a:cubicBezTo>
                    <a:pt x="82" y="75"/>
                    <a:pt x="82" y="75"/>
                    <a:pt x="82" y="75"/>
                  </a:cubicBezTo>
                  <a:cubicBezTo>
                    <a:pt x="0" y="69"/>
                    <a:pt x="0" y="69"/>
                    <a:pt x="0" y="69"/>
                  </a:cubicBezTo>
                  <a:lnTo>
                    <a:pt x="33" y="0"/>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111"/>
            <p:cNvSpPr/>
            <p:nvPr/>
          </p:nvSpPr>
          <p:spPr bwMode="auto">
            <a:xfrm>
              <a:off x="4802188" y="815975"/>
              <a:ext cx="190500" cy="115888"/>
            </a:xfrm>
            <a:custGeom>
              <a:avLst/>
              <a:gdLst/>
              <a:ahLst/>
              <a:cxnLst>
                <a:cxn ang="0">
                  <a:pos x="0" y="68"/>
                </a:cxn>
                <a:cxn ang="0">
                  <a:pos x="2" y="67"/>
                </a:cxn>
                <a:cxn ang="0">
                  <a:pos x="123" y="0"/>
                </a:cxn>
                <a:cxn ang="0">
                  <a:pos x="125" y="0"/>
                </a:cxn>
                <a:cxn ang="0">
                  <a:pos x="89" y="75"/>
                </a:cxn>
                <a:cxn ang="0">
                  <a:pos x="0" y="68"/>
                </a:cxn>
              </a:cxnLst>
              <a:rect l="0" t="0" r="r" b="b"/>
              <a:pathLst>
                <a:path w="125" h="75">
                  <a:moveTo>
                    <a:pt x="0" y="68"/>
                  </a:moveTo>
                  <a:cubicBezTo>
                    <a:pt x="1" y="68"/>
                    <a:pt x="1" y="67"/>
                    <a:pt x="2" y="67"/>
                  </a:cubicBezTo>
                  <a:cubicBezTo>
                    <a:pt x="123" y="0"/>
                    <a:pt x="123" y="0"/>
                    <a:pt x="123" y="0"/>
                  </a:cubicBezTo>
                  <a:cubicBezTo>
                    <a:pt x="123" y="0"/>
                    <a:pt x="124" y="0"/>
                    <a:pt x="125" y="0"/>
                  </a:cubicBezTo>
                  <a:cubicBezTo>
                    <a:pt x="89" y="75"/>
                    <a:pt x="89" y="75"/>
                    <a:pt x="89" y="75"/>
                  </a:cubicBezTo>
                  <a:lnTo>
                    <a:pt x="0" y="68"/>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12"/>
            <p:cNvSpPr/>
            <p:nvPr/>
          </p:nvSpPr>
          <p:spPr bwMode="auto">
            <a:xfrm>
              <a:off x="4878388" y="931863"/>
              <a:ext cx="209550" cy="130175"/>
            </a:xfrm>
            <a:custGeom>
              <a:avLst/>
              <a:gdLst/>
              <a:ahLst/>
              <a:cxnLst>
                <a:cxn ang="0">
                  <a:pos x="41" y="7"/>
                </a:cxn>
                <a:cxn ang="0">
                  <a:pos x="42" y="7"/>
                </a:cxn>
                <a:cxn ang="0">
                  <a:pos x="43" y="7"/>
                </a:cxn>
                <a:cxn ang="0">
                  <a:pos x="44" y="7"/>
                </a:cxn>
                <a:cxn ang="0">
                  <a:pos x="44" y="7"/>
                </a:cxn>
                <a:cxn ang="0">
                  <a:pos x="44" y="7"/>
                </a:cxn>
                <a:cxn ang="0">
                  <a:pos x="44" y="6"/>
                </a:cxn>
                <a:cxn ang="0">
                  <a:pos x="45" y="6"/>
                </a:cxn>
                <a:cxn ang="0">
                  <a:pos x="45" y="4"/>
                </a:cxn>
                <a:cxn ang="0">
                  <a:pos x="47" y="0"/>
                </a:cxn>
                <a:cxn ang="0">
                  <a:pos x="137" y="7"/>
                </a:cxn>
                <a:cxn ang="0">
                  <a:pos x="131" y="16"/>
                </a:cxn>
                <a:cxn ang="0">
                  <a:pos x="11" y="82"/>
                </a:cxn>
                <a:cxn ang="0">
                  <a:pos x="0" y="82"/>
                </a:cxn>
                <a:cxn ang="0">
                  <a:pos x="36" y="7"/>
                </a:cxn>
                <a:cxn ang="0">
                  <a:pos x="41" y="7"/>
                </a:cxn>
              </a:cxnLst>
              <a:rect l="0" t="0" r="r" b="b"/>
              <a:pathLst>
                <a:path w="137" h="84">
                  <a:moveTo>
                    <a:pt x="41" y="7"/>
                  </a:moveTo>
                  <a:cubicBezTo>
                    <a:pt x="41" y="7"/>
                    <a:pt x="42" y="7"/>
                    <a:pt x="42" y="7"/>
                  </a:cubicBezTo>
                  <a:cubicBezTo>
                    <a:pt x="43" y="7"/>
                    <a:pt x="43" y="7"/>
                    <a:pt x="43" y="7"/>
                  </a:cubicBezTo>
                  <a:cubicBezTo>
                    <a:pt x="44" y="7"/>
                    <a:pt x="44" y="7"/>
                    <a:pt x="44" y="7"/>
                  </a:cubicBezTo>
                  <a:cubicBezTo>
                    <a:pt x="44" y="7"/>
                    <a:pt x="44" y="7"/>
                    <a:pt x="44" y="7"/>
                  </a:cubicBezTo>
                  <a:cubicBezTo>
                    <a:pt x="44" y="7"/>
                    <a:pt x="44" y="7"/>
                    <a:pt x="44" y="7"/>
                  </a:cubicBezTo>
                  <a:cubicBezTo>
                    <a:pt x="44" y="6"/>
                    <a:pt x="44" y="6"/>
                    <a:pt x="44" y="6"/>
                  </a:cubicBezTo>
                  <a:cubicBezTo>
                    <a:pt x="45" y="6"/>
                    <a:pt x="45" y="6"/>
                    <a:pt x="45" y="6"/>
                  </a:cubicBezTo>
                  <a:cubicBezTo>
                    <a:pt x="45" y="5"/>
                    <a:pt x="45" y="5"/>
                    <a:pt x="45" y="4"/>
                  </a:cubicBezTo>
                  <a:cubicBezTo>
                    <a:pt x="47" y="0"/>
                    <a:pt x="47" y="0"/>
                    <a:pt x="47" y="0"/>
                  </a:cubicBezTo>
                  <a:cubicBezTo>
                    <a:pt x="137" y="7"/>
                    <a:pt x="137" y="7"/>
                    <a:pt x="137" y="7"/>
                  </a:cubicBezTo>
                  <a:cubicBezTo>
                    <a:pt x="137" y="10"/>
                    <a:pt x="135" y="14"/>
                    <a:pt x="131" y="16"/>
                  </a:cubicBezTo>
                  <a:cubicBezTo>
                    <a:pt x="11" y="82"/>
                    <a:pt x="11" y="82"/>
                    <a:pt x="11" y="82"/>
                  </a:cubicBezTo>
                  <a:cubicBezTo>
                    <a:pt x="7" y="84"/>
                    <a:pt x="3" y="84"/>
                    <a:pt x="0" y="82"/>
                  </a:cubicBezTo>
                  <a:cubicBezTo>
                    <a:pt x="36" y="7"/>
                    <a:pt x="36" y="7"/>
                    <a:pt x="36" y="7"/>
                  </a:cubicBezTo>
                  <a:lnTo>
                    <a:pt x="41" y="7"/>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13"/>
            <p:cNvSpPr/>
            <p:nvPr/>
          </p:nvSpPr>
          <p:spPr bwMode="auto">
            <a:xfrm>
              <a:off x="4806951" y="790575"/>
              <a:ext cx="60325" cy="61913"/>
            </a:xfrm>
            <a:custGeom>
              <a:avLst/>
              <a:gdLst/>
              <a:ahLst/>
              <a:cxnLst>
                <a:cxn ang="0">
                  <a:pos x="0" y="41"/>
                </a:cxn>
                <a:cxn ang="0">
                  <a:pos x="16" y="2"/>
                </a:cxn>
                <a:cxn ang="0">
                  <a:pos x="18" y="0"/>
                </a:cxn>
                <a:cxn ang="0">
                  <a:pos x="40" y="31"/>
                </a:cxn>
                <a:cxn ang="0">
                  <a:pos x="0" y="41"/>
                </a:cxn>
              </a:cxnLst>
              <a:rect l="0" t="0" r="r" b="b"/>
              <a:pathLst>
                <a:path w="40" h="41">
                  <a:moveTo>
                    <a:pt x="0" y="41"/>
                  </a:moveTo>
                  <a:cubicBezTo>
                    <a:pt x="16" y="2"/>
                    <a:pt x="16" y="2"/>
                    <a:pt x="16" y="2"/>
                  </a:cubicBezTo>
                  <a:cubicBezTo>
                    <a:pt x="17" y="1"/>
                    <a:pt x="17" y="1"/>
                    <a:pt x="18" y="0"/>
                  </a:cubicBezTo>
                  <a:cubicBezTo>
                    <a:pt x="40" y="31"/>
                    <a:pt x="40" y="31"/>
                    <a:pt x="40" y="31"/>
                  </a:cubicBezTo>
                  <a:lnTo>
                    <a:pt x="0" y="41"/>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14"/>
            <p:cNvSpPr/>
            <p:nvPr/>
          </p:nvSpPr>
          <p:spPr bwMode="auto">
            <a:xfrm>
              <a:off x="4889501" y="831850"/>
              <a:ext cx="58738" cy="61913"/>
            </a:xfrm>
            <a:custGeom>
              <a:avLst/>
              <a:gdLst/>
              <a:ahLst/>
              <a:cxnLst>
                <a:cxn ang="0">
                  <a:pos x="39" y="0"/>
                </a:cxn>
                <a:cxn ang="0">
                  <a:pos x="38" y="2"/>
                </a:cxn>
                <a:cxn ang="0">
                  <a:pos x="22" y="41"/>
                </a:cxn>
                <a:cxn ang="0">
                  <a:pos x="0" y="9"/>
                </a:cxn>
                <a:cxn ang="0">
                  <a:pos x="39" y="0"/>
                </a:cxn>
              </a:cxnLst>
              <a:rect l="0" t="0" r="r" b="b"/>
              <a:pathLst>
                <a:path w="39" h="41">
                  <a:moveTo>
                    <a:pt x="39" y="0"/>
                  </a:moveTo>
                  <a:cubicBezTo>
                    <a:pt x="39" y="1"/>
                    <a:pt x="39" y="2"/>
                    <a:pt x="38" y="2"/>
                  </a:cubicBezTo>
                  <a:cubicBezTo>
                    <a:pt x="22" y="41"/>
                    <a:pt x="22" y="41"/>
                    <a:pt x="22" y="41"/>
                  </a:cubicBezTo>
                  <a:cubicBezTo>
                    <a:pt x="0" y="9"/>
                    <a:pt x="0" y="9"/>
                    <a:pt x="0" y="9"/>
                  </a:cubicBezTo>
                  <a:lnTo>
                    <a:pt x="39" y="0"/>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15"/>
            <p:cNvSpPr/>
            <p:nvPr/>
          </p:nvSpPr>
          <p:spPr bwMode="auto">
            <a:xfrm>
              <a:off x="4840288" y="788988"/>
              <a:ext cx="104775" cy="52388"/>
            </a:xfrm>
            <a:custGeom>
              <a:avLst/>
              <a:gdLst/>
              <a:ahLst/>
              <a:cxnLst>
                <a:cxn ang="0">
                  <a:pos x="0" y="0"/>
                </a:cxn>
                <a:cxn ang="0">
                  <a:pos x="2" y="0"/>
                </a:cxn>
                <a:cxn ang="0">
                  <a:pos x="67" y="24"/>
                </a:cxn>
                <a:cxn ang="0">
                  <a:pos x="68" y="24"/>
                </a:cxn>
                <a:cxn ang="0">
                  <a:pos x="25" y="34"/>
                </a:cxn>
                <a:cxn ang="0">
                  <a:pos x="0" y="0"/>
                </a:cxn>
              </a:cxnLst>
              <a:rect l="0" t="0" r="r" b="b"/>
              <a:pathLst>
                <a:path w="68" h="34">
                  <a:moveTo>
                    <a:pt x="0" y="0"/>
                  </a:moveTo>
                  <a:cubicBezTo>
                    <a:pt x="1" y="0"/>
                    <a:pt x="1" y="0"/>
                    <a:pt x="2" y="0"/>
                  </a:cubicBezTo>
                  <a:cubicBezTo>
                    <a:pt x="67" y="24"/>
                    <a:pt x="67" y="24"/>
                    <a:pt x="67" y="24"/>
                  </a:cubicBezTo>
                  <a:cubicBezTo>
                    <a:pt x="68" y="24"/>
                    <a:pt x="68" y="24"/>
                    <a:pt x="68" y="24"/>
                  </a:cubicBezTo>
                  <a:cubicBezTo>
                    <a:pt x="25" y="34"/>
                    <a:pt x="25" y="34"/>
                    <a:pt x="25" y="34"/>
                  </a:cubicBezTo>
                  <a:lnTo>
                    <a:pt x="0" y="0"/>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6"/>
            <p:cNvSpPr/>
            <p:nvPr/>
          </p:nvSpPr>
          <p:spPr bwMode="auto">
            <a:xfrm>
              <a:off x="4805363" y="842963"/>
              <a:ext cx="114300" cy="58738"/>
            </a:xfrm>
            <a:custGeom>
              <a:avLst/>
              <a:gdLst/>
              <a:ahLst/>
              <a:cxnLst>
                <a:cxn ang="0">
                  <a:pos x="45" y="2"/>
                </a:cxn>
                <a:cxn ang="0">
                  <a:pos x="46" y="2"/>
                </a:cxn>
                <a:cxn ang="0">
                  <a:pos x="46" y="2"/>
                </a:cxn>
                <a:cxn ang="0">
                  <a:pos x="46" y="3"/>
                </a:cxn>
                <a:cxn ang="0">
                  <a:pos x="46" y="3"/>
                </a:cxn>
                <a:cxn ang="0">
                  <a:pos x="46" y="3"/>
                </a:cxn>
                <a:cxn ang="0">
                  <a:pos x="46" y="3"/>
                </a:cxn>
                <a:cxn ang="0">
                  <a:pos x="47" y="3"/>
                </a:cxn>
                <a:cxn ang="0">
                  <a:pos x="48" y="3"/>
                </a:cxn>
                <a:cxn ang="0">
                  <a:pos x="50" y="2"/>
                </a:cxn>
                <a:cxn ang="0">
                  <a:pos x="75" y="37"/>
                </a:cxn>
                <a:cxn ang="0">
                  <a:pos x="69" y="37"/>
                </a:cxn>
                <a:cxn ang="0">
                  <a:pos x="4" y="14"/>
                </a:cxn>
                <a:cxn ang="0">
                  <a:pos x="0" y="10"/>
                </a:cxn>
                <a:cxn ang="0">
                  <a:pos x="44" y="0"/>
                </a:cxn>
                <a:cxn ang="0">
                  <a:pos x="45" y="2"/>
                </a:cxn>
              </a:cxnLst>
              <a:rect l="0" t="0" r="r" b="b"/>
              <a:pathLst>
                <a:path w="75" h="38">
                  <a:moveTo>
                    <a:pt x="45" y="2"/>
                  </a:moveTo>
                  <a:cubicBezTo>
                    <a:pt x="46" y="2"/>
                    <a:pt x="46" y="2"/>
                    <a:pt x="46" y="2"/>
                  </a:cubicBezTo>
                  <a:cubicBezTo>
                    <a:pt x="46" y="2"/>
                    <a:pt x="46" y="2"/>
                    <a:pt x="46" y="2"/>
                  </a:cubicBezTo>
                  <a:cubicBezTo>
                    <a:pt x="46" y="3"/>
                    <a:pt x="46" y="3"/>
                    <a:pt x="46" y="3"/>
                  </a:cubicBezTo>
                  <a:cubicBezTo>
                    <a:pt x="46" y="3"/>
                    <a:pt x="46" y="3"/>
                    <a:pt x="46" y="3"/>
                  </a:cubicBezTo>
                  <a:cubicBezTo>
                    <a:pt x="46" y="3"/>
                    <a:pt x="46" y="3"/>
                    <a:pt x="46" y="3"/>
                  </a:cubicBezTo>
                  <a:cubicBezTo>
                    <a:pt x="46" y="3"/>
                    <a:pt x="46" y="3"/>
                    <a:pt x="46" y="3"/>
                  </a:cubicBezTo>
                  <a:cubicBezTo>
                    <a:pt x="47" y="3"/>
                    <a:pt x="47" y="3"/>
                    <a:pt x="47" y="3"/>
                  </a:cubicBezTo>
                  <a:cubicBezTo>
                    <a:pt x="48" y="3"/>
                    <a:pt x="48" y="3"/>
                    <a:pt x="48" y="3"/>
                  </a:cubicBezTo>
                  <a:cubicBezTo>
                    <a:pt x="50" y="2"/>
                    <a:pt x="50" y="2"/>
                    <a:pt x="50" y="2"/>
                  </a:cubicBezTo>
                  <a:cubicBezTo>
                    <a:pt x="75" y="37"/>
                    <a:pt x="75" y="37"/>
                    <a:pt x="75" y="37"/>
                  </a:cubicBezTo>
                  <a:cubicBezTo>
                    <a:pt x="73" y="38"/>
                    <a:pt x="71" y="38"/>
                    <a:pt x="69" y="37"/>
                  </a:cubicBezTo>
                  <a:cubicBezTo>
                    <a:pt x="4" y="14"/>
                    <a:pt x="4" y="14"/>
                    <a:pt x="4" y="14"/>
                  </a:cubicBezTo>
                  <a:cubicBezTo>
                    <a:pt x="2" y="13"/>
                    <a:pt x="1" y="12"/>
                    <a:pt x="0" y="10"/>
                  </a:cubicBezTo>
                  <a:cubicBezTo>
                    <a:pt x="44" y="0"/>
                    <a:pt x="44" y="0"/>
                    <a:pt x="44" y="0"/>
                  </a:cubicBezTo>
                  <a:lnTo>
                    <a:pt x="45" y="2"/>
                  </a:lnTo>
                  <a:close/>
                </a:path>
              </a:pathLst>
            </a:custGeom>
            <a:grpFill/>
            <a:ln w="9525">
              <a:noFill/>
              <a:round/>
            </a:ln>
          </p:spPr>
          <p:txBody>
            <a:bodyPr lIns="121682" tIns="60841" rIns="121682" bIns="6084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3" name="Freeform 140"/>
          <p:cNvSpPr/>
          <p:nvPr/>
        </p:nvSpPr>
        <p:spPr bwMode="auto">
          <a:xfrm>
            <a:off x="4743452" y="1053346"/>
            <a:ext cx="700088" cy="633413"/>
          </a:xfrm>
          <a:custGeom>
            <a:avLst/>
            <a:gdLst/>
            <a:ahLst/>
            <a:cxnLst>
              <a:cxn ang="0">
                <a:pos x="56" y="315"/>
              </a:cxn>
              <a:cxn ang="0">
                <a:pos x="140" y="75"/>
              </a:cxn>
              <a:cxn ang="0">
                <a:pos x="531" y="242"/>
              </a:cxn>
              <a:cxn ang="0">
                <a:pos x="227" y="548"/>
              </a:cxn>
              <a:cxn ang="0">
                <a:pos x="266" y="472"/>
              </a:cxn>
              <a:cxn ang="0">
                <a:pos x="56" y="315"/>
              </a:cxn>
            </a:cxnLst>
            <a:rect l="0" t="0" r="r" b="b"/>
            <a:pathLst>
              <a:path w="541" h="548">
                <a:moveTo>
                  <a:pt x="56" y="315"/>
                </a:moveTo>
                <a:cubicBezTo>
                  <a:pt x="56" y="315"/>
                  <a:pt x="0" y="149"/>
                  <a:pt x="140" y="75"/>
                </a:cubicBezTo>
                <a:cubicBezTo>
                  <a:pt x="281" y="0"/>
                  <a:pt x="521" y="32"/>
                  <a:pt x="531" y="242"/>
                </a:cubicBezTo>
                <a:cubicBezTo>
                  <a:pt x="541" y="452"/>
                  <a:pt x="252" y="548"/>
                  <a:pt x="227" y="548"/>
                </a:cubicBezTo>
                <a:cubicBezTo>
                  <a:pt x="227" y="548"/>
                  <a:pt x="259" y="506"/>
                  <a:pt x="266" y="472"/>
                </a:cubicBezTo>
                <a:cubicBezTo>
                  <a:pt x="266" y="472"/>
                  <a:pt x="85" y="477"/>
                  <a:pt x="56" y="315"/>
                </a:cubicBezTo>
                <a:close/>
              </a:path>
            </a:pathLst>
          </a:custGeom>
          <a:solidFill>
            <a:srgbClr val="52AEBB"/>
          </a:solidFill>
          <a:ln w="9525">
            <a:noFill/>
            <a:round/>
          </a:ln>
        </p:spPr>
        <p:txBody>
          <a:bodyPr lIns="91262" tIns="45631" rIns="91262" bIns="45631"/>
          <a:lstStyle/>
          <a:p>
            <a:pPr defTabSz="912971">
              <a:defRPr/>
            </a:pPr>
            <a:endParaRPr lang="en-US" sz="1200" kern="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78"/>
          <p:cNvSpPr/>
          <p:nvPr/>
        </p:nvSpPr>
        <p:spPr bwMode="auto">
          <a:xfrm>
            <a:off x="5032775" y="1190269"/>
            <a:ext cx="186928" cy="297656"/>
          </a:xfrm>
          <a:custGeom>
            <a:avLst/>
            <a:gdLst/>
            <a:ahLst/>
            <a:cxnLst>
              <a:cxn ang="0">
                <a:pos x="42" y="115"/>
              </a:cxn>
              <a:cxn ang="0">
                <a:pos x="30" y="115"/>
              </a:cxn>
              <a:cxn ang="0">
                <a:pos x="30" y="102"/>
              </a:cxn>
              <a:cxn ang="0">
                <a:pos x="10" y="94"/>
              </a:cxn>
              <a:cxn ang="0">
                <a:pos x="0" y="77"/>
              </a:cxn>
              <a:cxn ang="0">
                <a:pos x="19" y="73"/>
              </a:cxn>
              <a:cxn ang="0">
                <a:pos x="37" y="85"/>
              </a:cxn>
              <a:cxn ang="0">
                <a:pos x="47" y="83"/>
              </a:cxn>
              <a:cxn ang="0">
                <a:pos x="51" y="76"/>
              </a:cxn>
              <a:cxn ang="0">
                <a:pos x="47" y="70"/>
              </a:cxn>
              <a:cxn ang="0">
                <a:pos x="36" y="66"/>
              </a:cxn>
              <a:cxn ang="0">
                <a:pos x="20" y="62"/>
              </a:cxn>
              <a:cxn ang="0">
                <a:pos x="9" y="53"/>
              </a:cxn>
              <a:cxn ang="0">
                <a:pos x="4" y="39"/>
              </a:cxn>
              <a:cxn ang="0">
                <a:pos x="12" y="21"/>
              </a:cxn>
              <a:cxn ang="0">
                <a:pos x="30" y="11"/>
              </a:cxn>
              <a:cxn ang="0">
                <a:pos x="30" y="0"/>
              </a:cxn>
              <a:cxn ang="0">
                <a:pos x="42" y="0"/>
              </a:cxn>
              <a:cxn ang="0">
                <a:pos x="42" y="11"/>
              </a:cxn>
              <a:cxn ang="0">
                <a:pos x="51" y="13"/>
              </a:cxn>
              <a:cxn ang="0">
                <a:pos x="59" y="17"/>
              </a:cxn>
              <a:cxn ang="0">
                <a:pos x="70" y="32"/>
              </a:cxn>
              <a:cxn ang="0">
                <a:pos x="52" y="38"/>
              </a:cxn>
              <a:cxn ang="0">
                <a:pos x="37" y="27"/>
              </a:cxn>
              <a:cxn ang="0">
                <a:pos x="25" y="35"/>
              </a:cxn>
              <a:cxn ang="0">
                <a:pos x="28" y="41"/>
              </a:cxn>
              <a:cxn ang="0">
                <a:pos x="37" y="44"/>
              </a:cxn>
              <a:cxn ang="0">
                <a:pos x="60" y="51"/>
              </a:cxn>
              <a:cxn ang="0">
                <a:pos x="72" y="73"/>
              </a:cxn>
              <a:cxn ang="0">
                <a:pos x="68" y="87"/>
              </a:cxn>
              <a:cxn ang="0">
                <a:pos x="57" y="97"/>
              </a:cxn>
              <a:cxn ang="0">
                <a:pos x="49" y="100"/>
              </a:cxn>
              <a:cxn ang="0">
                <a:pos x="42" y="102"/>
              </a:cxn>
              <a:cxn ang="0">
                <a:pos x="42" y="115"/>
              </a:cxn>
            </a:cxnLst>
            <a:rect l="0" t="0" r="r" b="b"/>
            <a:pathLst>
              <a:path w="72" h="115">
                <a:moveTo>
                  <a:pt x="42" y="115"/>
                </a:moveTo>
                <a:cubicBezTo>
                  <a:pt x="30" y="115"/>
                  <a:pt x="30" y="115"/>
                  <a:pt x="30" y="115"/>
                </a:cubicBezTo>
                <a:cubicBezTo>
                  <a:pt x="30" y="102"/>
                  <a:pt x="30" y="102"/>
                  <a:pt x="30" y="102"/>
                </a:cubicBezTo>
                <a:cubicBezTo>
                  <a:pt x="22" y="101"/>
                  <a:pt x="16" y="98"/>
                  <a:pt x="10" y="94"/>
                </a:cubicBezTo>
                <a:cubicBezTo>
                  <a:pt x="5" y="90"/>
                  <a:pt x="2" y="85"/>
                  <a:pt x="0" y="77"/>
                </a:cubicBezTo>
                <a:cubicBezTo>
                  <a:pt x="19" y="73"/>
                  <a:pt x="19" y="73"/>
                  <a:pt x="19" y="73"/>
                </a:cubicBezTo>
                <a:cubicBezTo>
                  <a:pt x="21" y="81"/>
                  <a:pt x="27" y="85"/>
                  <a:pt x="37" y="85"/>
                </a:cubicBezTo>
                <a:cubicBezTo>
                  <a:pt x="41" y="85"/>
                  <a:pt x="44" y="85"/>
                  <a:pt x="47" y="83"/>
                </a:cubicBezTo>
                <a:cubicBezTo>
                  <a:pt x="50" y="82"/>
                  <a:pt x="51" y="79"/>
                  <a:pt x="51" y="76"/>
                </a:cubicBezTo>
                <a:cubicBezTo>
                  <a:pt x="51" y="73"/>
                  <a:pt x="50" y="71"/>
                  <a:pt x="47" y="70"/>
                </a:cubicBezTo>
                <a:cubicBezTo>
                  <a:pt x="44" y="68"/>
                  <a:pt x="41" y="67"/>
                  <a:pt x="36" y="66"/>
                </a:cubicBezTo>
                <a:cubicBezTo>
                  <a:pt x="29" y="65"/>
                  <a:pt x="24" y="63"/>
                  <a:pt x="20" y="62"/>
                </a:cubicBezTo>
                <a:cubicBezTo>
                  <a:pt x="15" y="60"/>
                  <a:pt x="12" y="57"/>
                  <a:pt x="9" y="53"/>
                </a:cubicBezTo>
                <a:cubicBezTo>
                  <a:pt x="6" y="50"/>
                  <a:pt x="4" y="45"/>
                  <a:pt x="4" y="39"/>
                </a:cubicBezTo>
                <a:cubicBezTo>
                  <a:pt x="4" y="32"/>
                  <a:pt x="7" y="26"/>
                  <a:pt x="12" y="21"/>
                </a:cubicBezTo>
                <a:cubicBezTo>
                  <a:pt x="17" y="15"/>
                  <a:pt x="23" y="12"/>
                  <a:pt x="30" y="11"/>
                </a:cubicBezTo>
                <a:cubicBezTo>
                  <a:pt x="30" y="0"/>
                  <a:pt x="30" y="0"/>
                  <a:pt x="30" y="0"/>
                </a:cubicBezTo>
                <a:cubicBezTo>
                  <a:pt x="42" y="0"/>
                  <a:pt x="42" y="0"/>
                  <a:pt x="42" y="0"/>
                </a:cubicBezTo>
                <a:cubicBezTo>
                  <a:pt x="42" y="11"/>
                  <a:pt x="42" y="11"/>
                  <a:pt x="42" y="11"/>
                </a:cubicBezTo>
                <a:cubicBezTo>
                  <a:pt x="45" y="11"/>
                  <a:pt x="48" y="12"/>
                  <a:pt x="51" y="13"/>
                </a:cubicBezTo>
                <a:cubicBezTo>
                  <a:pt x="54" y="14"/>
                  <a:pt x="56" y="15"/>
                  <a:pt x="59" y="17"/>
                </a:cubicBezTo>
                <a:cubicBezTo>
                  <a:pt x="64" y="20"/>
                  <a:pt x="67" y="25"/>
                  <a:pt x="70" y="32"/>
                </a:cubicBezTo>
                <a:cubicBezTo>
                  <a:pt x="52" y="38"/>
                  <a:pt x="52" y="38"/>
                  <a:pt x="52" y="38"/>
                </a:cubicBezTo>
                <a:cubicBezTo>
                  <a:pt x="50" y="31"/>
                  <a:pt x="45" y="27"/>
                  <a:pt x="37" y="27"/>
                </a:cubicBezTo>
                <a:cubicBezTo>
                  <a:pt x="29" y="27"/>
                  <a:pt x="25" y="30"/>
                  <a:pt x="25" y="35"/>
                </a:cubicBezTo>
                <a:cubicBezTo>
                  <a:pt x="25" y="38"/>
                  <a:pt x="26" y="40"/>
                  <a:pt x="28" y="41"/>
                </a:cubicBezTo>
                <a:cubicBezTo>
                  <a:pt x="30" y="42"/>
                  <a:pt x="33" y="43"/>
                  <a:pt x="37" y="44"/>
                </a:cubicBezTo>
                <a:cubicBezTo>
                  <a:pt x="48" y="46"/>
                  <a:pt x="56" y="49"/>
                  <a:pt x="60" y="51"/>
                </a:cubicBezTo>
                <a:cubicBezTo>
                  <a:pt x="68" y="56"/>
                  <a:pt x="72" y="64"/>
                  <a:pt x="72" y="73"/>
                </a:cubicBezTo>
                <a:cubicBezTo>
                  <a:pt x="72" y="78"/>
                  <a:pt x="71" y="83"/>
                  <a:pt x="68" y="87"/>
                </a:cubicBezTo>
                <a:cubicBezTo>
                  <a:pt x="65" y="91"/>
                  <a:pt x="61" y="95"/>
                  <a:pt x="57" y="97"/>
                </a:cubicBezTo>
                <a:cubicBezTo>
                  <a:pt x="54" y="99"/>
                  <a:pt x="52" y="100"/>
                  <a:pt x="49" y="100"/>
                </a:cubicBezTo>
                <a:cubicBezTo>
                  <a:pt x="47" y="101"/>
                  <a:pt x="44" y="102"/>
                  <a:pt x="42" y="102"/>
                </a:cubicBezTo>
                <a:lnTo>
                  <a:pt x="42" y="115"/>
                </a:lnTo>
                <a:close/>
              </a:path>
            </a:pathLst>
          </a:custGeom>
          <a:solidFill>
            <a:sysClr val="window" lastClr="FFFFFF"/>
          </a:solidFill>
          <a:ln w="9525">
            <a:noFill/>
            <a:round/>
          </a:ln>
        </p:spPr>
        <p:txBody>
          <a:bodyPr lIns="91262" tIns="45631" rIns="91262" bIns="45631"/>
          <a:lstStyle/>
          <a:p>
            <a:pPr defTabSz="912971">
              <a:defRPr/>
            </a:pPr>
            <a:endParaRPr lang="en-US" sz="1200"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nvSpPr>
        <p:spPr>
          <a:xfrm>
            <a:off x="4740686" y="794486"/>
            <a:ext cx="847904" cy="253916"/>
          </a:xfrm>
          <a:prstGeom prst="rect">
            <a:avLst/>
          </a:prstGeom>
          <a:noFill/>
        </p:spPr>
        <p:txBody>
          <a:bodyPr wrap="square" lIns="68580" tIns="34290" rIns="68580" bIns="34290" rtlCol="0">
            <a:spAutoFit/>
          </a:bodyPr>
          <a:lstStyle/>
          <a:p>
            <a:r>
              <a:rPr kumimoji="1" lang="zh-CN" altLang="en-US" sz="1200" dirty="0">
                <a:latin typeface="微软雅黑"/>
                <a:ea typeface="微软雅黑"/>
                <a:cs typeface="微软雅黑"/>
              </a:rPr>
              <a:t>品牌广告</a:t>
            </a:r>
          </a:p>
        </p:txBody>
      </p:sp>
      <p:sp>
        <p:nvSpPr>
          <p:cNvPr id="76" name="文本框 75"/>
          <p:cNvSpPr txBox="1"/>
          <p:nvPr/>
        </p:nvSpPr>
        <p:spPr>
          <a:xfrm>
            <a:off x="2508732" y="1476416"/>
            <a:ext cx="1221440" cy="438582"/>
          </a:xfrm>
          <a:prstGeom prst="rect">
            <a:avLst/>
          </a:prstGeom>
          <a:noFill/>
        </p:spPr>
        <p:txBody>
          <a:bodyPr wrap="square" lIns="68580" tIns="34290" rIns="68580" bIns="34290" rtlCol="0">
            <a:spAutoFit/>
          </a:bodyPr>
          <a:lstStyle/>
          <a:p>
            <a:pPr algn="ctr"/>
            <a:r>
              <a:rPr kumimoji="1" lang="zh-CN" altLang="en-US" sz="1200" dirty="0">
                <a:latin typeface="微软雅黑"/>
                <a:ea typeface="微软雅黑"/>
                <a:cs typeface="微软雅黑"/>
              </a:rPr>
              <a:t>线上电商客户</a:t>
            </a:r>
            <a:endParaRPr kumimoji="1" lang="en-US" altLang="zh-CN" sz="1200" dirty="0">
              <a:latin typeface="微软雅黑"/>
              <a:ea typeface="微软雅黑"/>
              <a:cs typeface="微软雅黑"/>
            </a:endParaRPr>
          </a:p>
          <a:p>
            <a:pPr algn="ctr"/>
            <a:r>
              <a:rPr kumimoji="1" lang="zh-CN" altLang="en-US" sz="1200" dirty="0">
                <a:latin typeface="微软雅黑"/>
                <a:ea typeface="微软雅黑"/>
                <a:cs typeface="微软雅黑"/>
              </a:rPr>
              <a:t>天猫等</a:t>
            </a:r>
          </a:p>
        </p:txBody>
      </p:sp>
      <p:sp>
        <p:nvSpPr>
          <p:cNvPr id="77" name="文本框 76"/>
          <p:cNvSpPr txBox="1"/>
          <p:nvPr/>
        </p:nvSpPr>
        <p:spPr>
          <a:xfrm>
            <a:off x="3091340" y="849086"/>
            <a:ext cx="1719037" cy="253916"/>
          </a:xfrm>
          <a:prstGeom prst="rect">
            <a:avLst/>
          </a:prstGeom>
          <a:noFill/>
        </p:spPr>
        <p:txBody>
          <a:bodyPr wrap="square" lIns="68580" tIns="34290" rIns="68580" bIns="34290" rtlCol="0">
            <a:spAutoFit/>
          </a:bodyPr>
          <a:lstStyle/>
          <a:p>
            <a:pPr algn="ctr"/>
            <a:r>
              <a:rPr kumimoji="1" lang="zh-CN" altLang="en-US" sz="1200" dirty="0">
                <a:latin typeface="微软雅黑"/>
                <a:ea typeface="微软雅黑"/>
                <a:cs typeface="微软雅黑"/>
              </a:rPr>
              <a:t>微信服务号／微博</a:t>
            </a:r>
          </a:p>
        </p:txBody>
      </p:sp>
      <p:pic>
        <p:nvPicPr>
          <p:cNvPr id="78" name="图片 77"/>
          <p:cNvPicPr>
            <a:picLocks noChangeAspect="1"/>
          </p:cNvPicPr>
          <p:nvPr/>
        </p:nvPicPr>
        <p:blipFill>
          <a:blip r:embed="rId3"/>
          <a:stretch>
            <a:fillRect/>
          </a:stretch>
        </p:blipFill>
        <p:spPr>
          <a:xfrm>
            <a:off x="3543846" y="3015657"/>
            <a:ext cx="971888" cy="1575455"/>
          </a:xfrm>
          <a:prstGeom prst="rect">
            <a:avLst/>
          </a:prstGeom>
        </p:spPr>
      </p:pic>
      <p:sp>
        <p:nvSpPr>
          <p:cNvPr id="79" name="文本框 78"/>
          <p:cNvSpPr txBox="1"/>
          <p:nvPr/>
        </p:nvSpPr>
        <p:spPr>
          <a:xfrm>
            <a:off x="5342822" y="2206422"/>
            <a:ext cx="1719037" cy="253916"/>
          </a:xfrm>
          <a:prstGeom prst="rect">
            <a:avLst/>
          </a:prstGeom>
          <a:noFill/>
        </p:spPr>
        <p:txBody>
          <a:bodyPr wrap="square" lIns="68580" tIns="34290" rIns="68580" bIns="34290" rtlCol="0">
            <a:spAutoFit/>
          </a:bodyPr>
          <a:lstStyle/>
          <a:p>
            <a:r>
              <a:rPr kumimoji="1" lang="zh-CN" altLang="en-US" sz="1200" dirty="0">
                <a:latin typeface="微软雅黑"/>
                <a:ea typeface="微软雅黑"/>
                <a:cs typeface="微软雅黑"/>
              </a:rPr>
              <a:t>门店客流</a:t>
            </a:r>
          </a:p>
        </p:txBody>
      </p:sp>
      <p:sp>
        <p:nvSpPr>
          <p:cNvPr id="80" name="文本框 79"/>
          <p:cNvSpPr txBox="1"/>
          <p:nvPr/>
        </p:nvSpPr>
        <p:spPr>
          <a:xfrm>
            <a:off x="3658630" y="1602331"/>
            <a:ext cx="1719037" cy="253916"/>
          </a:xfrm>
          <a:prstGeom prst="rect">
            <a:avLst/>
          </a:prstGeom>
          <a:noFill/>
        </p:spPr>
        <p:txBody>
          <a:bodyPr wrap="square" lIns="68580" tIns="34290" rIns="68580" bIns="34290" rtlCol="0">
            <a:spAutoFit/>
          </a:bodyPr>
          <a:lstStyle/>
          <a:p>
            <a:pPr algn="ctr"/>
            <a:r>
              <a:rPr kumimoji="1" lang="zh-CN" altLang="en-US" sz="1200" dirty="0">
                <a:latin typeface="微软雅黑"/>
                <a:ea typeface="微软雅黑"/>
                <a:cs typeface="微软雅黑"/>
              </a:rPr>
              <a:t>品牌官网</a:t>
            </a:r>
          </a:p>
        </p:txBody>
      </p:sp>
      <p:sp>
        <p:nvSpPr>
          <p:cNvPr id="81" name="文本框 80"/>
          <p:cNvSpPr txBox="1"/>
          <p:nvPr/>
        </p:nvSpPr>
        <p:spPr>
          <a:xfrm>
            <a:off x="1941444" y="1100919"/>
            <a:ext cx="1719037" cy="253916"/>
          </a:xfrm>
          <a:prstGeom prst="rect">
            <a:avLst/>
          </a:prstGeom>
          <a:noFill/>
        </p:spPr>
        <p:txBody>
          <a:bodyPr wrap="square" lIns="68580" tIns="34290" rIns="68580" bIns="34290" rtlCol="0">
            <a:spAutoFit/>
          </a:bodyPr>
          <a:lstStyle/>
          <a:p>
            <a:pPr algn="ctr"/>
            <a:r>
              <a:rPr kumimoji="1" lang="zh-CN" altLang="en-US" sz="1200" dirty="0">
                <a:latin typeface="微软雅黑"/>
                <a:ea typeface="微软雅黑"/>
                <a:cs typeface="微软雅黑"/>
              </a:rPr>
              <a:t>客户推荐</a:t>
            </a:r>
          </a:p>
        </p:txBody>
      </p:sp>
      <p:sp>
        <p:nvSpPr>
          <p:cNvPr id="82" name="文本框 81"/>
          <p:cNvSpPr txBox="1"/>
          <p:nvPr/>
        </p:nvSpPr>
        <p:spPr>
          <a:xfrm>
            <a:off x="3509388" y="4678742"/>
            <a:ext cx="1184742" cy="407804"/>
          </a:xfrm>
          <a:prstGeom prst="rect">
            <a:avLst/>
          </a:prstGeom>
          <a:noFill/>
        </p:spPr>
        <p:txBody>
          <a:bodyPr wrap="square" lIns="68580" tIns="34290" rIns="68580" bIns="34290" rtlCol="0">
            <a:spAutoFit/>
          </a:bodyPr>
          <a:lstStyle/>
          <a:p>
            <a:pPr algn="ctr"/>
            <a:r>
              <a:rPr kumimoji="1" lang="zh-CN" altLang="en-US" sz="1100" dirty="0">
                <a:solidFill>
                  <a:srgbClr val="000000"/>
                </a:solidFill>
                <a:latin typeface="微软雅黑"/>
                <a:ea typeface="微软雅黑"/>
                <a:cs typeface="微软雅黑"/>
              </a:rPr>
              <a:t>导购服务</a:t>
            </a:r>
            <a:endParaRPr kumimoji="1" lang="en-US" altLang="zh-CN" sz="1100" dirty="0">
              <a:solidFill>
                <a:srgbClr val="000000"/>
              </a:solidFill>
              <a:latin typeface="微软雅黑"/>
              <a:ea typeface="微软雅黑"/>
              <a:cs typeface="微软雅黑"/>
            </a:endParaRPr>
          </a:p>
          <a:p>
            <a:pPr algn="ctr"/>
            <a:r>
              <a:rPr kumimoji="1" lang="zh-CN" altLang="en-US" sz="1100" dirty="0">
                <a:solidFill>
                  <a:srgbClr val="000000"/>
                </a:solidFill>
                <a:latin typeface="微软雅黑"/>
                <a:ea typeface="微软雅黑"/>
                <a:cs typeface="微软雅黑"/>
              </a:rPr>
              <a:t>专属二维码</a:t>
            </a:r>
          </a:p>
        </p:txBody>
      </p:sp>
      <p:sp>
        <p:nvSpPr>
          <p:cNvPr id="83" name="Freeform 23" descr="e7d195523061f1c02e66e4f24090f95771f2a25398b4c6a397210DEF3B34B42E7CAE3753A3E55670C5C5B393DCCD8D49F265F3A29442F2D10D421F974AABEA3384308323DA72972389F1817D14B0E600C905722F958886800ECF63EDEA1A52CE3062FFE8830158C520CFD85FB49167819EAC41EC36B784E9E69D3FE9F67CF81AEE5D2F0C132936DB960D633D92CAA16F"/>
          <p:cNvSpPr>
            <a:spLocks noEditPoints="1"/>
          </p:cNvSpPr>
          <p:nvPr/>
        </p:nvSpPr>
        <p:spPr bwMode="auto">
          <a:xfrm>
            <a:off x="1033028" y="3273089"/>
            <a:ext cx="514765" cy="491192"/>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rgbClr val="F13E62"/>
          </a:solidFill>
          <a:ln>
            <a:noFill/>
          </a:ln>
        </p:spPr>
        <p:txBody>
          <a:bodyPr vert="horz" wrap="square" lIns="91440" tIns="45720" rIns="91440" bIns="45720" numCol="1" anchor="t" anchorCtr="0" compatLnSpc="1">
            <a:prstTxWarp prst="textNoShape">
              <a:avLst/>
            </a:prstTxWarp>
          </a:bodyPr>
          <a:lstStyle/>
          <a:p>
            <a:endParaRPr lang="en-US" sz="1500">
              <a:solidFill>
                <a:schemeClr val="tx2"/>
              </a:solidFill>
            </a:endParaRPr>
          </a:p>
        </p:txBody>
      </p:sp>
      <p:sp>
        <p:nvSpPr>
          <p:cNvPr id="84" name="标题 1"/>
          <p:cNvSpPr txBox="1">
            <a:spLocks/>
          </p:cNvSpPr>
          <p:nvPr/>
        </p:nvSpPr>
        <p:spPr>
          <a:xfrm>
            <a:off x="504399" y="3904857"/>
            <a:ext cx="1580932" cy="478886"/>
          </a:xfrm>
          <a:prstGeom prst="rect">
            <a:avLst/>
          </a:prstGeom>
        </p:spPr>
        <p:txBody>
          <a:bodyPr lIns="68580" tIns="34290" rIns="68580" bIns="34290"/>
          <a:lstStyle>
            <a:lvl1pPr algn="l" defTabSz="1828891" rtl="0" eaLnBrk="1" latinLnBrk="0" hangingPunct="1">
              <a:lnSpc>
                <a:spcPct val="90000"/>
              </a:lnSpc>
              <a:spcBef>
                <a:spcPct val="0"/>
              </a:spcBef>
              <a:buNone/>
              <a:defRPr sz="5900" b="1" kern="1200">
                <a:solidFill>
                  <a:srgbClr val="1A2F49"/>
                </a:solidFill>
                <a:latin typeface="微软雅黑" panose="020B0503020204020204" pitchFamily="34" charset="-122"/>
                <a:ea typeface="微软雅黑" panose="020B0503020204020204" pitchFamily="34" charset="-122"/>
                <a:cs typeface="+mj-cs"/>
              </a:defRPr>
            </a:lvl1pPr>
          </a:lstStyle>
          <a:p>
            <a:pPr algn="ctr"/>
            <a:r>
              <a:rPr lang="zh-CN" altLang="en-US" sz="1500" dirty="0"/>
              <a:t>消费者</a:t>
            </a:r>
          </a:p>
        </p:txBody>
      </p:sp>
      <p:sp>
        <p:nvSpPr>
          <p:cNvPr id="85" name="标题 1"/>
          <p:cNvSpPr txBox="1">
            <a:spLocks/>
          </p:cNvSpPr>
          <p:nvPr/>
        </p:nvSpPr>
        <p:spPr>
          <a:xfrm>
            <a:off x="1620410" y="3158215"/>
            <a:ext cx="1625269" cy="740639"/>
          </a:xfrm>
          <a:prstGeom prst="rect">
            <a:avLst/>
          </a:prstGeom>
        </p:spPr>
        <p:txBody>
          <a:bodyPr lIns="68580" tIns="34290" rIns="68580" bIns="34290"/>
          <a:lstStyle>
            <a:lvl1pPr algn="l" defTabSz="1828891" rtl="0" eaLnBrk="1" latinLnBrk="0" hangingPunct="1">
              <a:lnSpc>
                <a:spcPct val="90000"/>
              </a:lnSpc>
              <a:spcBef>
                <a:spcPct val="0"/>
              </a:spcBef>
              <a:buNone/>
              <a:defRPr sz="5900" b="1" kern="1200">
                <a:solidFill>
                  <a:srgbClr val="1A2F49"/>
                </a:solidFill>
                <a:latin typeface="微软雅黑" panose="020B0503020204020204" pitchFamily="34" charset="-122"/>
                <a:ea typeface="微软雅黑" panose="020B0503020204020204" pitchFamily="34" charset="-122"/>
                <a:cs typeface="+mj-cs"/>
              </a:defRPr>
            </a:lvl1pPr>
          </a:lstStyle>
          <a:p>
            <a:pPr algn="ctr"/>
            <a:r>
              <a:rPr lang="zh-CN" altLang="en-US" sz="1500" dirty="0">
                <a:solidFill>
                  <a:srgbClr val="000000"/>
                </a:solidFill>
              </a:rPr>
              <a:t>通过</a:t>
            </a:r>
            <a:endParaRPr lang="en-US" altLang="zh-CN" sz="1500" dirty="0">
              <a:solidFill>
                <a:srgbClr val="000000"/>
              </a:solidFill>
            </a:endParaRPr>
          </a:p>
          <a:p>
            <a:pPr algn="ctr"/>
            <a:r>
              <a:rPr lang="zh-CN" altLang="en-US" sz="1500" dirty="0">
                <a:solidFill>
                  <a:srgbClr val="000000"/>
                </a:solidFill>
              </a:rPr>
              <a:t>微信扫码</a:t>
            </a:r>
          </a:p>
        </p:txBody>
      </p:sp>
      <p:cxnSp>
        <p:nvCxnSpPr>
          <p:cNvPr id="86" name="直接箭头连接符 24"/>
          <p:cNvCxnSpPr/>
          <p:nvPr/>
        </p:nvCxnSpPr>
        <p:spPr>
          <a:xfrm>
            <a:off x="1770793" y="3748497"/>
            <a:ext cx="1658328" cy="64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7" name="左大括号 86"/>
          <p:cNvSpPr/>
          <p:nvPr/>
        </p:nvSpPr>
        <p:spPr>
          <a:xfrm>
            <a:off x="4664929" y="2573932"/>
            <a:ext cx="1909474" cy="2083334"/>
          </a:xfrm>
          <a:prstGeom prst="lef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a:endParaRPr lang="zh-CN" altLang="en-US" kern="1200"/>
          </a:p>
        </p:txBody>
      </p:sp>
      <p:sp>
        <p:nvSpPr>
          <p:cNvPr id="88" name="标题 1"/>
          <p:cNvSpPr txBox="1">
            <a:spLocks/>
          </p:cNvSpPr>
          <p:nvPr/>
        </p:nvSpPr>
        <p:spPr>
          <a:xfrm>
            <a:off x="7652611" y="2429804"/>
            <a:ext cx="1468625" cy="285562"/>
          </a:xfrm>
          <a:prstGeom prst="rect">
            <a:avLst/>
          </a:prstGeom>
        </p:spPr>
        <p:txBody>
          <a:bodyPr lIns="68580" tIns="34290" rIns="68580" bIns="34290"/>
          <a:lstStyle>
            <a:lvl1pPr algn="l" defTabSz="1828891" rtl="0" eaLnBrk="1" latinLnBrk="0" hangingPunct="1">
              <a:lnSpc>
                <a:spcPct val="90000"/>
              </a:lnSpc>
              <a:spcBef>
                <a:spcPct val="0"/>
              </a:spcBef>
              <a:buNone/>
              <a:defRPr sz="5900" b="1" kern="1200">
                <a:solidFill>
                  <a:srgbClr val="1A2F49"/>
                </a:solidFill>
                <a:latin typeface="微软雅黑" panose="020B0503020204020204" pitchFamily="34" charset="-122"/>
                <a:ea typeface="微软雅黑" panose="020B0503020204020204" pitchFamily="34" charset="-122"/>
                <a:cs typeface="+mj-cs"/>
              </a:defRPr>
            </a:lvl1pPr>
          </a:lstStyle>
          <a:p>
            <a:r>
              <a:rPr lang="zh-CN" altLang="en-US" sz="1400" dirty="0">
                <a:solidFill>
                  <a:srgbClr val="000000"/>
                </a:solidFill>
              </a:rPr>
              <a:t>企业微信服务号</a:t>
            </a:r>
          </a:p>
        </p:txBody>
      </p:sp>
      <p:sp>
        <p:nvSpPr>
          <p:cNvPr id="89" name="标题 1"/>
          <p:cNvSpPr txBox="1">
            <a:spLocks/>
          </p:cNvSpPr>
          <p:nvPr/>
        </p:nvSpPr>
        <p:spPr>
          <a:xfrm>
            <a:off x="7254435" y="4418566"/>
            <a:ext cx="976801" cy="504870"/>
          </a:xfrm>
          <a:prstGeom prst="rect">
            <a:avLst/>
          </a:prstGeom>
        </p:spPr>
        <p:txBody>
          <a:bodyPr lIns="68580" tIns="34290" rIns="68580" bIns="34290"/>
          <a:lstStyle>
            <a:lvl1pPr algn="l" defTabSz="1828891" rtl="0" eaLnBrk="1" latinLnBrk="0" hangingPunct="1">
              <a:lnSpc>
                <a:spcPct val="90000"/>
              </a:lnSpc>
              <a:spcBef>
                <a:spcPct val="0"/>
              </a:spcBef>
              <a:buNone/>
              <a:defRPr sz="5900" b="1" kern="1200">
                <a:solidFill>
                  <a:srgbClr val="1A2F49"/>
                </a:solidFill>
                <a:latin typeface="微软雅黑" panose="020B0503020204020204" pitchFamily="34" charset="-122"/>
                <a:ea typeface="微软雅黑" panose="020B0503020204020204" pitchFamily="34" charset="-122"/>
                <a:cs typeface="+mj-cs"/>
              </a:defRPr>
            </a:lvl1pPr>
          </a:lstStyle>
          <a:p>
            <a:pPr algn="ctr"/>
            <a:r>
              <a:rPr lang="zh-CN" altLang="en-US" sz="1400" dirty="0">
                <a:solidFill>
                  <a:srgbClr val="000000"/>
                </a:solidFill>
              </a:rPr>
              <a:t>门店导购</a:t>
            </a:r>
          </a:p>
        </p:txBody>
      </p:sp>
      <p:sp>
        <p:nvSpPr>
          <p:cNvPr id="90" name="AutoShape 28" descr="e7d195523061f1c09e9d68d7cf438b91ef959ecb14fc25d26BBA7F7DBC18E55DFF4014AF651F0BF2569D4B6C1DA7F1A4683A481403BD872FC687266AD13265C1DE7C373772FD8728ABDD69ADD03BFF5BE2862BC891DBB79E3167AA958E421E779172D826D2446537DEDC7B2F67B33995BC096C17523CC3A2F4ED2053E8667E1C89AA5DF6E4CA4F72CBEEC4F85BDD7223"/>
          <p:cNvSpPr>
            <a:spLocks/>
          </p:cNvSpPr>
          <p:nvPr/>
        </p:nvSpPr>
        <p:spPr bwMode="auto">
          <a:xfrm>
            <a:off x="6650202" y="3461358"/>
            <a:ext cx="473495" cy="525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F13E62"/>
          </a:solidFill>
          <a:ln>
            <a:noFill/>
          </a:ln>
          <a:effectLst/>
          <a:extLst/>
        </p:spPr>
        <p:txBody>
          <a:bodyPr lIns="14288" tIns="14288" rIns="14288" bIns="14288" anchor="ctr"/>
          <a:lstStyle/>
          <a:p>
            <a:pPr algn="ctr" defTabSz="171450" fontAlgn="base" hangingPunct="0">
              <a:spcBef>
                <a:spcPct val="0"/>
              </a:spcBef>
              <a:spcAft>
                <a:spcPct val="0"/>
              </a:spcAft>
              <a:defRPr/>
            </a:pPr>
            <a:endParaRPr lang="en-US" sz="1200" kern="0">
              <a:solidFill>
                <a:srgbClr val="FFFFFF"/>
              </a:solidFill>
              <a:effectLst>
                <a:outerShdw blurRad="38100" dist="38100" dir="2700000" algn="tl">
                  <a:srgbClr val="000000"/>
                </a:outerShdw>
              </a:effectLst>
              <a:latin typeface="Gill Sans" charset="0"/>
              <a:ea typeface="宋体"/>
              <a:sym typeface="Gill Sans" charset="0"/>
            </a:endParaRPr>
          </a:p>
        </p:txBody>
      </p:sp>
      <p:pic>
        <p:nvPicPr>
          <p:cNvPr id="91" name="图片 9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67830" y="4251707"/>
            <a:ext cx="526436" cy="526436"/>
          </a:xfrm>
          <a:prstGeom prst="rect">
            <a:avLst/>
          </a:prstGeom>
        </p:spPr>
      </p:pic>
      <p:sp>
        <p:nvSpPr>
          <p:cNvPr id="93" name="标题 1"/>
          <p:cNvSpPr txBox="1">
            <a:spLocks/>
          </p:cNvSpPr>
          <p:nvPr/>
        </p:nvSpPr>
        <p:spPr>
          <a:xfrm>
            <a:off x="6731286" y="3571514"/>
            <a:ext cx="2615208" cy="776769"/>
          </a:xfrm>
          <a:prstGeom prst="rect">
            <a:avLst/>
          </a:prstGeom>
        </p:spPr>
        <p:txBody>
          <a:bodyPr lIns="68580" tIns="34290" rIns="68580" bIns="34290"/>
          <a:lstStyle>
            <a:lvl1pPr algn="l" defTabSz="1828891" rtl="0" eaLnBrk="1" latinLnBrk="0" hangingPunct="1">
              <a:lnSpc>
                <a:spcPct val="90000"/>
              </a:lnSpc>
              <a:spcBef>
                <a:spcPct val="0"/>
              </a:spcBef>
              <a:buNone/>
              <a:defRPr sz="5900" b="1" kern="1200">
                <a:solidFill>
                  <a:srgbClr val="1A2F49"/>
                </a:solidFill>
                <a:latin typeface="微软雅黑" panose="020B0503020204020204" pitchFamily="34" charset="-122"/>
                <a:ea typeface="微软雅黑" panose="020B0503020204020204" pitchFamily="34" charset="-122"/>
                <a:cs typeface="+mj-cs"/>
              </a:defRPr>
            </a:lvl1pPr>
          </a:lstStyle>
          <a:p>
            <a:pPr algn="ctr"/>
            <a:r>
              <a:rPr lang="zh-CN" altLang="en-US" sz="1400" dirty="0">
                <a:solidFill>
                  <a:srgbClr val="000000"/>
                </a:solidFill>
              </a:rPr>
              <a:t>微信服务号门店</a:t>
            </a:r>
          </a:p>
        </p:txBody>
      </p:sp>
      <p:sp>
        <p:nvSpPr>
          <p:cNvPr id="3" name="减 2"/>
          <p:cNvSpPr/>
          <p:nvPr/>
        </p:nvSpPr>
        <p:spPr>
          <a:xfrm flipV="1">
            <a:off x="5507776" y="3577556"/>
            <a:ext cx="1172386" cy="76382"/>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832508" y="200476"/>
            <a:ext cx="3567002" cy="369332"/>
          </a:xfrm>
          <a:prstGeom prst="rect">
            <a:avLst/>
          </a:prstGeom>
        </p:spPr>
        <p:txBody>
          <a:bodyPr wrap="none">
            <a:spAutoFit/>
          </a:bodyPr>
          <a:lstStyle/>
          <a:p>
            <a:r>
              <a:rPr lang="zh-CN" altLang="en-US" b="1" dirty="0">
                <a:solidFill>
                  <a:schemeClr val="tx1">
                    <a:lumMod val="75000"/>
                    <a:lumOff val="25000"/>
                  </a:schemeClr>
                </a:solidFill>
                <a:latin typeface="Arial"/>
                <a:ea typeface="方正兰亭超细黑简体"/>
                <a:cs typeface="+mn-ea"/>
                <a:sym typeface="Arial"/>
              </a:rPr>
              <a:t>示范：</a:t>
            </a:r>
            <a:r>
              <a:rPr lang="en-US" altLang="zh-CN" b="1" dirty="0">
                <a:solidFill>
                  <a:schemeClr val="tx1">
                    <a:lumMod val="75000"/>
                    <a:lumOff val="25000"/>
                  </a:schemeClr>
                </a:solidFill>
                <a:latin typeface="Arial"/>
                <a:ea typeface="方正兰亭超细黑简体"/>
                <a:cs typeface="+mn-ea"/>
                <a:sym typeface="Arial"/>
              </a:rPr>
              <a:t>2</a:t>
            </a:r>
            <a:r>
              <a:rPr lang="zh-CN" altLang="en-US" b="1" dirty="0">
                <a:solidFill>
                  <a:schemeClr val="tx1">
                    <a:lumMod val="75000"/>
                    <a:lumOff val="25000"/>
                  </a:schemeClr>
                </a:solidFill>
                <a:latin typeface="Arial"/>
                <a:ea typeface="方正兰亭超细黑简体"/>
                <a:cs typeface="+mn-ea"/>
                <a:sym typeface="Arial"/>
              </a:rPr>
              <a:t>、一码三关，锁定消费者</a:t>
            </a:r>
            <a:endParaRPr lang="en-GB" altLang="zh-CN" b="1" dirty="0">
              <a:solidFill>
                <a:schemeClr val="tx1">
                  <a:lumMod val="75000"/>
                  <a:lumOff val="25000"/>
                </a:schemeClr>
              </a:solidFill>
              <a:latin typeface="Arial"/>
              <a:ea typeface="方正兰亭超细黑简体"/>
              <a:cs typeface="+mn-ea"/>
              <a:sym typeface="Arial"/>
            </a:endParaRPr>
          </a:p>
        </p:txBody>
      </p:sp>
      <p:sp>
        <p:nvSpPr>
          <p:cNvPr id="5" name="文本框 4"/>
          <p:cNvSpPr txBox="1"/>
          <p:nvPr/>
        </p:nvSpPr>
        <p:spPr>
          <a:xfrm>
            <a:off x="552788" y="4282374"/>
            <a:ext cx="2820256" cy="461665"/>
          </a:xfrm>
          <a:prstGeom prst="rect">
            <a:avLst/>
          </a:prstGeom>
          <a:noFill/>
        </p:spPr>
        <p:txBody>
          <a:bodyPr wrap="square" rtlCol="0">
            <a:spAutoFit/>
          </a:bodyPr>
          <a:lstStyle/>
          <a:p>
            <a:pPr algn="r"/>
            <a:r>
              <a:rPr kumimoji="1" lang="zh-CN" altLang="en-US" sz="1200" dirty="0">
                <a:solidFill>
                  <a:srgbClr val="FF0000"/>
                </a:solidFill>
              </a:rPr>
              <a:t>所有品牌流量可引入门店绑定导购，</a:t>
            </a:r>
            <a:endParaRPr kumimoji="1" lang="en-US" altLang="zh-CN" sz="1200" dirty="0">
              <a:solidFill>
                <a:srgbClr val="FF0000"/>
              </a:solidFill>
            </a:endParaRPr>
          </a:p>
          <a:p>
            <a:pPr algn="r"/>
            <a:r>
              <a:rPr kumimoji="1" lang="zh-CN" altLang="en-US" sz="1200" dirty="0">
                <a:solidFill>
                  <a:srgbClr val="FF0000"/>
                </a:solidFill>
              </a:rPr>
              <a:t>快速进入服务沟通，提高宣传转化率</a:t>
            </a:r>
          </a:p>
        </p:txBody>
      </p:sp>
      <p:sp>
        <p:nvSpPr>
          <p:cNvPr id="6" name="日期占位符 5"/>
          <p:cNvSpPr>
            <a:spLocks noGrp="1"/>
          </p:cNvSpPr>
          <p:nvPr>
            <p:ph type="dt" sz="half" idx="10"/>
          </p:nvPr>
        </p:nvSpPr>
        <p:spPr/>
        <p:txBody>
          <a:bodyPr/>
          <a:lstStyle/>
          <a:p>
            <a:fld id="{2685E4E9-2788-3142-91C7-279A599B9BA1}" type="datetime1">
              <a:rPr lang="zh-CN" altLang="en-US" smtClean="0"/>
              <a:t>2017/9/21</a:t>
            </a:fld>
            <a:endParaRPr lang="zh-CN" altLang="en-US"/>
          </a:p>
        </p:txBody>
      </p:sp>
      <p:sp>
        <p:nvSpPr>
          <p:cNvPr id="8" name="幻灯片编号占位符 7"/>
          <p:cNvSpPr>
            <a:spLocks noGrp="1"/>
          </p:cNvSpPr>
          <p:nvPr>
            <p:ph type="sldNum" sz="quarter" idx="12"/>
          </p:nvPr>
        </p:nvSpPr>
        <p:spPr/>
        <p:txBody>
          <a:bodyPr/>
          <a:lstStyle/>
          <a:p>
            <a:fld id="{FAEB12DD-E797-44F6-9BCC-EF71B9671ECC}" type="slidenum">
              <a:rPr lang="zh-CN" altLang="en-US" smtClean="0"/>
              <a:t>11</a:t>
            </a:fld>
            <a:endParaRPr lang="zh-CN" altLang="en-US"/>
          </a:p>
        </p:txBody>
      </p:sp>
      <p:pic>
        <p:nvPicPr>
          <p:cNvPr id="9" name="图片 8">
            <a:extLst>
              <a:ext uri="{FF2B5EF4-FFF2-40B4-BE49-F238E27FC236}">
                <a16:creationId xmlns:a16="http://schemas.microsoft.com/office/drawing/2014/main" id="{648DB24A-CA7B-4923-B991-4B51673FC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799" y="2382774"/>
            <a:ext cx="1061584" cy="387524"/>
          </a:xfrm>
          <a:prstGeom prst="rect">
            <a:avLst/>
          </a:prstGeom>
        </p:spPr>
      </p:pic>
    </p:spTree>
    <p:extLst>
      <p:ext uri="{BB962C8B-B14F-4D97-AF65-F5344CB8AC3E}">
        <p14:creationId xmlns:p14="http://schemas.microsoft.com/office/powerpoint/2010/main" val="19685190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pic>
        <p:nvPicPr>
          <p:cNvPr id="3" name="图片 2" descr="2711505201149_.pic_h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29396" y="2074371"/>
            <a:ext cx="2664499" cy="1998374"/>
          </a:xfrm>
          <a:prstGeom prst="rect">
            <a:avLst/>
          </a:prstGeom>
          <a:noFill/>
          <a:ln>
            <a:noFill/>
          </a:ln>
        </p:spPr>
      </p:pic>
      <p:cxnSp>
        <p:nvCxnSpPr>
          <p:cNvPr id="12"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矩形 122"/>
          <p:cNvSpPr>
            <a:spLocks noChangeArrowheads="1"/>
          </p:cNvSpPr>
          <p:nvPr/>
        </p:nvSpPr>
        <p:spPr bwMode="auto">
          <a:xfrm>
            <a:off x="183444" y="1024215"/>
            <a:ext cx="33173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商品和销售话术培训</a:t>
            </a:r>
            <a:endParaRPr lang="en-US" altLang="zh-CN" sz="1400" dirty="0">
              <a:solidFill>
                <a:srgbClr val="FF0000"/>
              </a:solidFill>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需要通过纸质传达学习</a:t>
            </a:r>
            <a:endParaRPr lang="en-US" altLang="zh-CN" sz="1400" dirty="0">
              <a:solidFill>
                <a:srgbClr val="FF0000"/>
              </a:solidFill>
              <a:latin typeface="微软雅黑"/>
              <a:ea typeface="微软雅黑"/>
              <a:cs typeface="微软雅黑"/>
            </a:endParaRPr>
          </a:p>
        </p:txBody>
      </p:sp>
      <p:sp>
        <p:nvSpPr>
          <p:cNvPr id="10" name="矩形 9"/>
          <p:cNvSpPr/>
          <p:nvPr/>
        </p:nvSpPr>
        <p:spPr>
          <a:xfrm>
            <a:off x="813771" y="209804"/>
            <a:ext cx="2637260" cy="369332"/>
          </a:xfrm>
          <a:prstGeom prst="rect">
            <a:avLst/>
          </a:prstGeom>
        </p:spPr>
        <p:txBody>
          <a:bodyPr wrap="none">
            <a:spAutoFit/>
          </a:bodyPr>
          <a:lstStyle/>
          <a:p>
            <a:r>
              <a:rPr lang="zh-CN" altLang="en-US" b="1" dirty="0">
                <a:solidFill>
                  <a:schemeClr val="tx1">
                    <a:lumMod val="75000"/>
                    <a:lumOff val="25000"/>
                  </a:schemeClr>
                </a:solidFill>
                <a:latin typeface="Arial"/>
                <a:ea typeface="方正兰亭超细黑简体"/>
                <a:cs typeface="+mn-ea"/>
                <a:sym typeface="Arial"/>
              </a:rPr>
              <a:t>示范：</a:t>
            </a:r>
            <a:r>
              <a:rPr lang="en-US" altLang="zh-CN" b="1" dirty="0">
                <a:solidFill>
                  <a:schemeClr val="tx1">
                    <a:lumMod val="75000"/>
                    <a:lumOff val="25000"/>
                  </a:schemeClr>
                </a:solidFill>
                <a:latin typeface="Arial"/>
                <a:ea typeface="方正兰亭超细黑简体"/>
                <a:cs typeface="+mn-ea"/>
                <a:sym typeface="Arial"/>
              </a:rPr>
              <a:t>3</a:t>
            </a:r>
            <a:r>
              <a:rPr lang="zh-CN" altLang="en-US" b="1" dirty="0">
                <a:solidFill>
                  <a:schemeClr val="tx1">
                    <a:lumMod val="75000"/>
                    <a:lumOff val="25000"/>
                  </a:schemeClr>
                </a:solidFill>
                <a:latin typeface="Arial"/>
                <a:ea typeface="方正兰亭超细黑简体"/>
                <a:cs typeface="+mn-ea"/>
                <a:sym typeface="Arial"/>
              </a:rPr>
              <a:t>、商品销售话术</a:t>
            </a:r>
            <a:endParaRPr lang="en-GB" altLang="zh-CN" b="1" dirty="0">
              <a:solidFill>
                <a:schemeClr val="tx1">
                  <a:lumMod val="75000"/>
                  <a:lumOff val="25000"/>
                </a:schemeClr>
              </a:solidFill>
              <a:latin typeface="Arial"/>
              <a:ea typeface="方正兰亭超细黑简体"/>
              <a:cs typeface="+mn-ea"/>
              <a:sym typeface="Arial"/>
            </a:endParaRPr>
          </a:p>
        </p:txBody>
      </p:sp>
      <p:pic>
        <p:nvPicPr>
          <p:cNvPr id="11" name="图片 10"/>
          <p:cNvPicPr>
            <a:picLocks noChangeAspect="1"/>
          </p:cNvPicPr>
          <p:nvPr/>
        </p:nvPicPr>
        <p:blipFill>
          <a:blip r:embed="rId5"/>
          <a:stretch>
            <a:fillRect/>
          </a:stretch>
        </p:blipFill>
        <p:spPr>
          <a:xfrm>
            <a:off x="1623060" y="1757317"/>
            <a:ext cx="1986368" cy="2648491"/>
          </a:xfrm>
          <a:prstGeom prst="rect">
            <a:avLst/>
          </a:prstGeom>
        </p:spPr>
      </p:pic>
      <p:sp>
        <p:nvSpPr>
          <p:cNvPr id="17" name="右箭头 16"/>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pic>
        <p:nvPicPr>
          <p:cNvPr id="18" name="图片 17"/>
          <p:cNvPicPr>
            <a:picLocks noChangeAspect="1"/>
          </p:cNvPicPr>
          <p:nvPr/>
        </p:nvPicPr>
        <p:blipFill>
          <a:blip r:embed="rId6"/>
          <a:stretch>
            <a:fillRect/>
          </a:stretch>
        </p:blipFill>
        <p:spPr>
          <a:xfrm>
            <a:off x="4349850" y="1134532"/>
            <a:ext cx="1404694" cy="2743201"/>
          </a:xfrm>
          <a:prstGeom prst="rect">
            <a:avLst/>
          </a:prstGeom>
        </p:spPr>
      </p:pic>
      <p:pic>
        <p:nvPicPr>
          <p:cNvPr id="19" name="图片 18"/>
          <p:cNvPicPr>
            <a:picLocks noChangeAspect="1"/>
          </p:cNvPicPr>
          <p:nvPr/>
        </p:nvPicPr>
        <p:blipFill>
          <a:blip r:embed="rId7"/>
          <a:stretch>
            <a:fillRect/>
          </a:stretch>
        </p:blipFill>
        <p:spPr>
          <a:xfrm>
            <a:off x="7517319" y="1151465"/>
            <a:ext cx="1445255" cy="2726267"/>
          </a:xfrm>
          <a:prstGeom prst="rect">
            <a:avLst/>
          </a:prstGeom>
        </p:spPr>
      </p:pic>
      <p:sp>
        <p:nvSpPr>
          <p:cNvPr id="20" name="文本框 19"/>
          <p:cNvSpPr txBox="1"/>
          <p:nvPr/>
        </p:nvSpPr>
        <p:spPr>
          <a:xfrm>
            <a:off x="4113913" y="3909640"/>
            <a:ext cx="1930400"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商品资料学习及分享</a:t>
            </a:r>
          </a:p>
        </p:txBody>
      </p:sp>
      <p:sp>
        <p:nvSpPr>
          <p:cNvPr id="21" name="文本框 20"/>
          <p:cNvSpPr txBox="1"/>
          <p:nvPr/>
        </p:nvSpPr>
        <p:spPr>
          <a:xfrm>
            <a:off x="7017704" y="3944927"/>
            <a:ext cx="2114203"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销售话术标准化</a:t>
            </a:r>
          </a:p>
        </p:txBody>
      </p:sp>
      <p:pic>
        <p:nvPicPr>
          <p:cNvPr id="22" name="图片 21"/>
          <p:cNvPicPr>
            <a:picLocks noChangeAspect="1"/>
          </p:cNvPicPr>
          <p:nvPr/>
        </p:nvPicPr>
        <p:blipFill>
          <a:blip r:embed="rId8"/>
          <a:stretch>
            <a:fillRect/>
          </a:stretch>
        </p:blipFill>
        <p:spPr>
          <a:xfrm>
            <a:off x="5927093" y="1134535"/>
            <a:ext cx="1512371" cy="2743198"/>
          </a:xfrm>
          <a:prstGeom prst="rect">
            <a:avLst/>
          </a:prstGeom>
        </p:spPr>
      </p:pic>
      <p:sp>
        <p:nvSpPr>
          <p:cNvPr id="23" name="文本框 22"/>
          <p:cNvSpPr txBox="1"/>
          <p:nvPr/>
        </p:nvSpPr>
        <p:spPr>
          <a:xfrm>
            <a:off x="5775844" y="3911060"/>
            <a:ext cx="1606203"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商品活动快速应答</a:t>
            </a:r>
          </a:p>
        </p:txBody>
      </p:sp>
      <p:sp>
        <p:nvSpPr>
          <p:cNvPr id="24" name="文本框 23"/>
          <p:cNvSpPr txBox="1"/>
          <p:nvPr/>
        </p:nvSpPr>
        <p:spPr>
          <a:xfrm>
            <a:off x="4275355" y="4319410"/>
            <a:ext cx="3280567" cy="584775"/>
          </a:xfrm>
          <a:prstGeom prst="rect">
            <a:avLst/>
          </a:prstGeom>
          <a:noFill/>
        </p:spPr>
        <p:txBody>
          <a:bodyPr wrap="square" rtlCol="0">
            <a:spAutoFit/>
          </a:bodyPr>
          <a:lstStyle/>
          <a:p>
            <a:r>
              <a:rPr kumimoji="1" lang="zh-CN" altLang="en-US" sz="1600" dirty="0">
                <a:solidFill>
                  <a:srgbClr val="FF0000"/>
                </a:solidFill>
              </a:rPr>
              <a:t>商品、销售话术专业可规范</a:t>
            </a:r>
            <a:endParaRPr kumimoji="1" lang="en-US" altLang="zh-CN" sz="1600" dirty="0">
              <a:solidFill>
                <a:srgbClr val="FF0000"/>
              </a:solidFill>
            </a:endParaRPr>
          </a:p>
          <a:p>
            <a:r>
              <a:rPr kumimoji="1" lang="zh-CN" altLang="en-US" sz="1600" dirty="0">
                <a:solidFill>
                  <a:srgbClr val="FF0000"/>
                </a:solidFill>
              </a:rPr>
              <a:t>分享应答快速有效</a:t>
            </a:r>
          </a:p>
        </p:txBody>
      </p:sp>
      <p:sp>
        <p:nvSpPr>
          <p:cNvPr id="2" name="日期占位符 1"/>
          <p:cNvSpPr>
            <a:spLocks noGrp="1"/>
          </p:cNvSpPr>
          <p:nvPr>
            <p:ph type="dt" sz="half" idx="10"/>
          </p:nvPr>
        </p:nvSpPr>
        <p:spPr/>
        <p:txBody>
          <a:bodyPr/>
          <a:lstStyle/>
          <a:p>
            <a:fld id="{3F1A5826-63F5-034C-8141-4465151A82D4}" type="datetime1">
              <a:rPr lang="zh-CN" altLang="en-US" smtClean="0"/>
              <a:t>2017/9/21</a:t>
            </a:fld>
            <a:endParaRPr lang="zh-CN" altLang="en-US"/>
          </a:p>
        </p:txBody>
      </p:sp>
      <p:sp>
        <p:nvSpPr>
          <p:cNvPr id="25" name="幻灯片编号占位符 24"/>
          <p:cNvSpPr>
            <a:spLocks noGrp="1"/>
          </p:cNvSpPr>
          <p:nvPr>
            <p:ph type="sldNum" sz="quarter" idx="12"/>
          </p:nvPr>
        </p:nvSpPr>
        <p:spPr/>
        <p:txBody>
          <a:bodyPr/>
          <a:lstStyle/>
          <a:p>
            <a:fld id="{FAEB12DD-E797-44F6-9BCC-EF71B9671ECC}" type="slidenum">
              <a:rPr lang="zh-CN" altLang="en-US" smtClean="0"/>
              <a:t>12</a:t>
            </a:fld>
            <a:endParaRPr lang="zh-CN" altLang="en-US"/>
          </a:p>
        </p:txBody>
      </p:sp>
    </p:spTree>
    <p:extLst>
      <p:ext uri="{BB962C8B-B14F-4D97-AF65-F5344CB8AC3E}">
        <p14:creationId xmlns:p14="http://schemas.microsoft.com/office/powerpoint/2010/main" val="38934968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0" grpId="0"/>
      <p:bldP spid="21"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sp>
        <p:nvSpPr>
          <p:cNvPr id="10" name="矩形 9"/>
          <p:cNvSpPr/>
          <p:nvPr/>
        </p:nvSpPr>
        <p:spPr>
          <a:xfrm>
            <a:off x="832508" y="200476"/>
            <a:ext cx="3334567" cy="369332"/>
          </a:xfrm>
          <a:prstGeom prst="rect">
            <a:avLst/>
          </a:prstGeom>
        </p:spPr>
        <p:txBody>
          <a:bodyPr wrap="none">
            <a:spAutoFit/>
          </a:bodyPr>
          <a:lstStyle/>
          <a:p>
            <a:r>
              <a:rPr lang="zh-CN" altLang="en-US" b="1" dirty="0">
                <a:solidFill>
                  <a:schemeClr val="tx1">
                    <a:lumMod val="75000"/>
                    <a:lumOff val="25000"/>
                  </a:schemeClr>
                </a:solidFill>
                <a:latin typeface="Arial"/>
                <a:ea typeface="方正兰亭超细黑简体"/>
                <a:cs typeface="+mn-ea"/>
                <a:sym typeface="Arial"/>
              </a:rPr>
              <a:t>示范：</a:t>
            </a:r>
            <a:r>
              <a:rPr lang="en-US" altLang="zh-CN" b="1" dirty="0">
                <a:solidFill>
                  <a:schemeClr val="tx1">
                    <a:lumMod val="75000"/>
                    <a:lumOff val="25000"/>
                  </a:schemeClr>
                </a:solidFill>
                <a:latin typeface="Arial"/>
                <a:ea typeface="方正兰亭超细黑简体"/>
                <a:cs typeface="+mn-ea"/>
                <a:sym typeface="Arial"/>
              </a:rPr>
              <a:t>4</a:t>
            </a:r>
            <a:r>
              <a:rPr lang="zh-CN" altLang="en-US" b="1" dirty="0">
                <a:solidFill>
                  <a:schemeClr val="tx1">
                    <a:lumMod val="75000"/>
                    <a:lumOff val="25000"/>
                  </a:schemeClr>
                </a:solidFill>
                <a:latin typeface="Arial"/>
                <a:ea typeface="方正兰亭超细黑简体"/>
                <a:cs typeface="+mn-ea"/>
                <a:sym typeface="Arial"/>
              </a:rPr>
              <a:t>、业绩跟进－目标分解</a:t>
            </a:r>
            <a:endParaRPr lang="en-GB" altLang="zh-CN" b="1" dirty="0">
              <a:solidFill>
                <a:schemeClr val="tx1">
                  <a:lumMod val="75000"/>
                  <a:lumOff val="25000"/>
                </a:schemeClr>
              </a:solidFill>
              <a:latin typeface="Arial"/>
              <a:ea typeface="方正兰亭超细黑简体"/>
              <a:cs typeface="+mn-ea"/>
              <a:sym typeface="Arial"/>
            </a:endParaRPr>
          </a:p>
        </p:txBody>
      </p:sp>
      <p:cxnSp>
        <p:nvCxnSpPr>
          <p:cNvPr id="11"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2" name="图片 11" descr="2551503620075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337" y="942961"/>
            <a:ext cx="1457930" cy="2691950"/>
          </a:xfrm>
          <a:prstGeom prst="rect">
            <a:avLst/>
          </a:prstGeom>
        </p:spPr>
      </p:pic>
      <p:sp>
        <p:nvSpPr>
          <p:cNvPr id="15" name="矩形 122"/>
          <p:cNvSpPr>
            <a:spLocks noChangeArrowheads="1"/>
          </p:cNvSpPr>
          <p:nvPr/>
        </p:nvSpPr>
        <p:spPr bwMode="auto">
          <a:xfrm>
            <a:off x="889209" y="1813250"/>
            <a:ext cx="2346200"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销售目标目标、工作任务分解到店、人、日</a:t>
            </a:r>
            <a:endParaRPr lang="en-US" altLang="zh-CN" sz="1400" dirty="0">
              <a:solidFill>
                <a:srgbClr val="FF0000"/>
              </a:solidFill>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endParaRPr lang="en-US" altLang="zh-CN" sz="1400" dirty="0">
              <a:solidFill>
                <a:srgbClr val="FF0000"/>
              </a:solidFill>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导购激励</a:t>
            </a:r>
            <a:r>
              <a:rPr lang="en-US" altLang="zh-CN" sz="1400" dirty="0">
                <a:solidFill>
                  <a:srgbClr val="FF0000"/>
                </a:solidFill>
                <a:latin typeface="微软雅黑"/>
                <a:ea typeface="微软雅黑"/>
                <a:cs typeface="微软雅黑"/>
              </a:rPr>
              <a:t>PK</a:t>
            </a:r>
          </a:p>
          <a:p>
            <a:pPr algn="ctr" eaLnBrk="1" hangingPunct="1">
              <a:lnSpc>
                <a:spcPct val="100000"/>
              </a:lnSpc>
              <a:spcBef>
                <a:spcPct val="0"/>
              </a:spcBef>
              <a:buFont typeface="Arial" panose="020B0604020202020204" pitchFamily="34" charset="0"/>
              <a:buNone/>
            </a:pPr>
            <a:endParaRPr lang="en-US" altLang="zh-CN" sz="1400" dirty="0">
              <a:solidFill>
                <a:srgbClr val="FF0000"/>
              </a:solidFill>
              <a:latin typeface="微软雅黑"/>
              <a:ea typeface="微软雅黑"/>
              <a:cs typeface="微软雅黑"/>
            </a:endParaRPr>
          </a:p>
        </p:txBody>
      </p:sp>
      <p:pic>
        <p:nvPicPr>
          <p:cNvPr id="3" name="图片 2"/>
          <p:cNvPicPr>
            <a:picLocks noChangeAspect="1"/>
          </p:cNvPicPr>
          <p:nvPr/>
        </p:nvPicPr>
        <p:blipFill>
          <a:blip r:embed="rId5"/>
          <a:stretch>
            <a:fillRect/>
          </a:stretch>
        </p:blipFill>
        <p:spPr>
          <a:xfrm>
            <a:off x="7447866" y="970512"/>
            <a:ext cx="1553589" cy="2765777"/>
          </a:xfrm>
          <a:prstGeom prst="rect">
            <a:avLst/>
          </a:prstGeom>
        </p:spPr>
      </p:pic>
      <p:sp>
        <p:nvSpPr>
          <p:cNvPr id="17" name="文本框 16"/>
          <p:cNvSpPr txBox="1"/>
          <p:nvPr/>
        </p:nvSpPr>
        <p:spPr>
          <a:xfrm>
            <a:off x="5799947" y="3706080"/>
            <a:ext cx="1552224"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管理实时了解数据</a:t>
            </a:r>
          </a:p>
        </p:txBody>
      </p:sp>
      <p:sp>
        <p:nvSpPr>
          <p:cNvPr id="18" name="文本框 17"/>
          <p:cNvSpPr txBox="1"/>
          <p:nvPr/>
        </p:nvSpPr>
        <p:spPr>
          <a:xfrm>
            <a:off x="7610184" y="3732841"/>
            <a:ext cx="1247912" cy="276999"/>
          </a:xfrm>
          <a:prstGeom prst="rect">
            <a:avLst/>
          </a:prstGeom>
          <a:noFill/>
        </p:spPr>
        <p:txBody>
          <a:bodyPr wrap="square" rtlCol="0">
            <a:spAutoFit/>
          </a:bodyPr>
          <a:lstStyle/>
          <a:p>
            <a:r>
              <a:rPr kumimoji="1" lang="zh-CN" altLang="en-US" sz="1200" dirty="0">
                <a:latin typeface="微软雅黑"/>
                <a:ea typeface="微软雅黑"/>
                <a:cs typeface="微软雅黑"/>
              </a:rPr>
              <a:t>导购</a:t>
            </a:r>
            <a:r>
              <a:rPr kumimoji="1" lang="en-US" altLang="zh-CN" sz="1200" dirty="0">
                <a:latin typeface="微软雅黑"/>
                <a:ea typeface="微软雅黑"/>
                <a:cs typeface="微软雅黑"/>
              </a:rPr>
              <a:t>PK</a:t>
            </a:r>
            <a:r>
              <a:rPr kumimoji="1" lang="zh-CN" altLang="en-US" sz="1200" dirty="0">
                <a:latin typeface="微软雅黑"/>
                <a:ea typeface="微软雅黑"/>
                <a:cs typeface="微软雅黑"/>
              </a:rPr>
              <a:t>排行榜</a:t>
            </a:r>
          </a:p>
        </p:txBody>
      </p:sp>
      <p:sp>
        <p:nvSpPr>
          <p:cNvPr id="19" name="文本框 18"/>
          <p:cNvSpPr txBox="1"/>
          <p:nvPr/>
        </p:nvSpPr>
        <p:spPr>
          <a:xfrm>
            <a:off x="4274847" y="3715199"/>
            <a:ext cx="1483507"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导购目标任务分解</a:t>
            </a:r>
          </a:p>
        </p:txBody>
      </p:sp>
      <p:sp>
        <p:nvSpPr>
          <p:cNvPr id="20" name="文本框 19"/>
          <p:cNvSpPr txBox="1"/>
          <p:nvPr/>
        </p:nvSpPr>
        <p:spPr>
          <a:xfrm>
            <a:off x="4099543" y="4170653"/>
            <a:ext cx="3280567" cy="338554"/>
          </a:xfrm>
          <a:prstGeom prst="rect">
            <a:avLst/>
          </a:prstGeom>
          <a:noFill/>
        </p:spPr>
        <p:txBody>
          <a:bodyPr wrap="square" rtlCol="0">
            <a:spAutoFit/>
          </a:bodyPr>
          <a:lstStyle/>
          <a:p>
            <a:r>
              <a:rPr kumimoji="1" lang="zh-CN" altLang="en-US" sz="1600" dirty="0">
                <a:solidFill>
                  <a:srgbClr val="FF0000"/>
                </a:solidFill>
              </a:rPr>
              <a:t>目标分解清晰，实时变动、可视化</a:t>
            </a:r>
            <a:endParaRPr kumimoji="1" lang="en-US" altLang="zh-CN" sz="1600" dirty="0">
              <a:solidFill>
                <a:srgbClr val="FF0000"/>
              </a:solidFill>
            </a:endParaRPr>
          </a:p>
        </p:txBody>
      </p:sp>
      <p:pic>
        <p:nvPicPr>
          <p:cNvPr id="21" name="图片 20" descr="2541503620074_.pi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2552" y="980870"/>
            <a:ext cx="1450952" cy="2626021"/>
          </a:xfrm>
          <a:prstGeom prst="rect">
            <a:avLst/>
          </a:prstGeom>
        </p:spPr>
      </p:pic>
      <p:sp>
        <p:nvSpPr>
          <p:cNvPr id="23" name="右箭头 22"/>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sp>
        <p:nvSpPr>
          <p:cNvPr id="14" name="日期占位符 13"/>
          <p:cNvSpPr>
            <a:spLocks noGrp="1"/>
          </p:cNvSpPr>
          <p:nvPr>
            <p:ph type="dt" sz="half" idx="10"/>
          </p:nvPr>
        </p:nvSpPr>
        <p:spPr/>
        <p:txBody>
          <a:bodyPr/>
          <a:lstStyle/>
          <a:p>
            <a:fld id="{A701CAC0-B62A-9D4F-BD34-97133291ECB7}" type="datetime1">
              <a:rPr lang="zh-CN" altLang="en-US" smtClean="0"/>
              <a:t>2017/9/21</a:t>
            </a:fld>
            <a:endParaRPr lang="zh-CN" altLang="en-US"/>
          </a:p>
        </p:txBody>
      </p:sp>
      <p:sp>
        <p:nvSpPr>
          <p:cNvPr id="25" name="幻灯片编号占位符 24"/>
          <p:cNvSpPr>
            <a:spLocks noGrp="1"/>
          </p:cNvSpPr>
          <p:nvPr>
            <p:ph type="sldNum" sz="quarter" idx="12"/>
          </p:nvPr>
        </p:nvSpPr>
        <p:spPr/>
        <p:txBody>
          <a:bodyPr/>
          <a:lstStyle/>
          <a:p>
            <a:fld id="{FAEB12DD-E797-44F6-9BCC-EF71B9671ECC}" type="slidenum">
              <a:rPr lang="zh-CN" altLang="en-US" smtClean="0"/>
              <a:t>13</a:t>
            </a:fld>
            <a:endParaRPr lang="zh-CN" altLang="en-US"/>
          </a:p>
        </p:txBody>
      </p:sp>
    </p:spTree>
    <p:extLst>
      <p:ext uri="{BB962C8B-B14F-4D97-AF65-F5344CB8AC3E}">
        <p14:creationId xmlns:p14="http://schemas.microsoft.com/office/powerpoint/2010/main" val="3112557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5558081" y="4508500"/>
            <a:ext cx="3029545" cy="635000"/>
          </a:xfrm>
          <a:prstGeom prst="rect">
            <a:avLst/>
          </a:prstGeom>
        </p:spPr>
      </p:pic>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4">
            <a:extLst/>
          </a:blip>
          <a:stretch>
            <a:fillRect/>
          </a:stretch>
        </p:blipFill>
        <p:spPr>
          <a:xfrm>
            <a:off x="8743950" y="7548251"/>
            <a:ext cx="8750830" cy="5742733"/>
          </a:xfrm>
          <a:prstGeom prst="rect">
            <a:avLst/>
          </a:prstGeom>
          <a:ln w="12700">
            <a:miter lim="400000"/>
          </a:ln>
        </p:spPr>
      </p:pic>
      <p:sp>
        <p:nvSpPr>
          <p:cNvPr id="10" name="Title 1"/>
          <p:cNvSpPr txBox="1">
            <a:spLocks/>
          </p:cNvSpPr>
          <p:nvPr/>
        </p:nvSpPr>
        <p:spPr>
          <a:xfrm>
            <a:off x="947411" y="214265"/>
            <a:ext cx="45723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示范：</a:t>
            </a:r>
            <a:r>
              <a:rPr lang="en-US" altLang="zh-CN" sz="1800" b="1" dirty="0">
                <a:solidFill>
                  <a:schemeClr val="tx1">
                    <a:lumMod val="75000"/>
                    <a:lumOff val="25000"/>
                  </a:schemeClr>
                </a:solidFill>
                <a:latin typeface="Arial"/>
                <a:ea typeface="方正兰亭超细黑简体"/>
                <a:cs typeface="+mn-ea"/>
                <a:sym typeface="Arial"/>
              </a:rPr>
              <a:t>5</a:t>
            </a:r>
            <a:r>
              <a:rPr lang="zh-CN" altLang="en-US" sz="1800" b="1" dirty="0">
                <a:solidFill>
                  <a:schemeClr val="tx1">
                    <a:lumMod val="75000"/>
                    <a:lumOff val="25000"/>
                  </a:schemeClr>
                </a:solidFill>
                <a:latin typeface="Arial"/>
                <a:ea typeface="方正兰亭超细黑简体"/>
                <a:cs typeface="+mn-ea"/>
                <a:sym typeface="Arial"/>
              </a:rPr>
              <a:t>、活动内容－活动优惠</a:t>
            </a:r>
            <a:endParaRPr lang="en-GB" altLang="zh-CN" sz="1800" b="1" dirty="0">
              <a:solidFill>
                <a:schemeClr val="tx1">
                  <a:lumMod val="75000"/>
                  <a:lumOff val="25000"/>
                </a:schemeClr>
              </a:solidFill>
              <a:latin typeface="Arial"/>
              <a:ea typeface="方正兰亭超细黑简体"/>
              <a:cs typeface="+mn-ea"/>
              <a:sym typeface="Arial"/>
            </a:endParaRPr>
          </a:p>
        </p:txBody>
      </p:sp>
      <p:cxnSp>
        <p:nvCxnSpPr>
          <p:cNvPr id="15"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矩形 122"/>
          <p:cNvSpPr>
            <a:spLocks noChangeArrowheads="1"/>
          </p:cNvSpPr>
          <p:nvPr/>
        </p:nvSpPr>
        <p:spPr bwMode="auto">
          <a:xfrm>
            <a:off x="768233" y="1673817"/>
            <a:ext cx="2811493"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进店欢乐送：</a:t>
            </a:r>
            <a:endParaRPr lang="en-US" altLang="zh-CN" sz="1400" dirty="0">
              <a:solidFill>
                <a:srgbClr val="FF0000"/>
              </a:solidFill>
              <a:latin typeface="微软雅黑"/>
              <a:ea typeface="微软雅黑"/>
              <a:cs typeface="微软雅黑"/>
            </a:endParaRPr>
          </a:p>
          <a:p>
            <a:pP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老带新送优惠券、礼品</a:t>
            </a:r>
            <a:endParaRPr lang="en-US" altLang="zh-CN" sz="1400" dirty="0">
              <a:solidFill>
                <a:srgbClr val="FF0000"/>
              </a:solidFill>
              <a:latin typeface="微软雅黑"/>
              <a:ea typeface="微软雅黑"/>
              <a:cs typeface="微软雅黑"/>
            </a:endParaRPr>
          </a:p>
          <a:p>
            <a:pPr eaLnBrk="1" hangingPunct="1">
              <a:lnSpc>
                <a:spcPct val="100000"/>
              </a:lnSpc>
              <a:spcBef>
                <a:spcPct val="0"/>
              </a:spcBef>
              <a:buFont typeface="Arial" panose="020B0604020202020204" pitchFamily="34" charset="0"/>
              <a:buNone/>
            </a:pPr>
            <a:endParaRPr lang="en-US" altLang="zh-CN" sz="1400" dirty="0">
              <a:solidFill>
                <a:srgbClr val="FF0000"/>
              </a:solidFill>
              <a:latin typeface="微软雅黑"/>
              <a:ea typeface="微软雅黑"/>
              <a:cs typeface="微软雅黑"/>
            </a:endParaRPr>
          </a:p>
          <a:p>
            <a:pP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消费欢乐送：</a:t>
            </a:r>
            <a:endParaRPr lang="en-US" altLang="zh-CN" sz="1400" dirty="0">
              <a:solidFill>
                <a:srgbClr val="FF0000"/>
              </a:solidFill>
              <a:latin typeface="微软雅黑"/>
              <a:ea typeface="微软雅黑"/>
              <a:cs typeface="微软雅黑"/>
            </a:endParaRPr>
          </a:p>
          <a:p>
            <a:pP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满送优惠券、礼品、送服务</a:t>
            </a:r>
            <a:endParaRPr lang="en-US" altLang="zh-CN" sz="1400" dirty="0">
              <a:solidFill>
                <a:srgbClr val="FF0000"/>
              </a:solidFill>
              <a:latin typeface="微软雅黑"/>
              <a:ea typeface="微软雅黑"/>
              <a:cs typeface="微软雅黑"/>
            </a:endParaRPr>
          </a:p>
        </p:txBody>
      </p:sp>
      <p:pic>
        <p:nvPicPr>
          <p:cNvPr id="20" name="图片 19"/>
          <p:cNvPicPr>
            <a:picLocks noChangeAspect="1"/>
          </p:cNvPicPr>
          <p:nvPr/>
        </p:nvPicPr>
        <p:blipFill>
          <a:blip r:embed="rId5"/>
          <a:stretch>
            <a:fillRect/>
          </a:stretch>
        </p:blipFill>
        <p:spPr>
          <a:xfrm>
            <a:off x="4379989" y="690546"/>
            <a:ext cx="3273141" cy="1823072"/>
          </a:xfrm>
          <a:prstGeom prst="rect">
            <a:avLst/>
          </a:prstGeom>
        </p:spPr>
      </p:pic>
      <p:sp>
        <p:nvSpPr>
          <p:cNvPr id="22" name="右箭头 21"/>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pic>
        <p:nvPicPr>
          <p:cNvPr id="23" name="图片 22" descr="2511503499992_.pic_h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9938" y="2604723"/>
            <a:ext cx="1445893" cy="2527734"/>
          </a:xfrm>
          <a:prstGeom prst="rect">
            <a:avLst/>
          </a:prstGeom>
        </p:spPr>
      </p:pic>
      <p:pic>
        <p:nvPicPr>
          <p:cNvPr id="24" name="图片 23"/>
          <p:cNvPicPr>
            <a:picLocks noChangeAspect="1"/>
          </p:cNvPicPr>
          <p:nvPr/>
        </p:nvPicPr>
        <p:blipFill>
          <a:blip r:embed="rId7"/>
          <a:stretch>
            <a:fillRect/>
          </a:stretch>
        </p:blipFill>
        <p:spPr>
          <a:xfrm>
            <a:off x="4373910" y="2603315"/>
            <a:ext cx="1426869" cy="2540185"/>
          </a:xfrm>
          <a:prstGeom prst="rect">
            <a:avLst/>
          </a:prstGeom>
        </p:spPr>
      </p:pic>
      <p:sp>
        <p:nvSpPr>
          <p:cNvPr id="26" name="文本框 25"/>
          <p:cNvSpPr txBox="1"/>
          <p:nvPr/>
        </p:nvSpPr>
        <p:spPr>
          <a:xfrm>
            <a:off x="7575830" y="1747704"/>
            <a:ext cx="1629095" cy="2123658"/>
          </a:xfrm>
          <a:prstGeom prst="rect">
            <a:avLst/>
          </a:prstGeom>
          <a:noFill/>
        </p:spPr>
        <p:txBody>
          <a:bodyPr wrap="square" rtlCol="0">
            <a:spAutoFit/>
          </a:bodyPr>
          <a:lstStyle/>
          <a:p>
            <a:pPr marL="228600" indent="-228600">
              <a:buFont typeface="+mj-ea"/>
              <a:buAutoNum type="circleNumDbPlain"/>
            </a:pPr>
            <a:r>
              <a:rPr kumimoji="1" lang="zh-CN" altLang="en-US" sz="1200" dirty="0">
                <a:latin typeface="微软雅黑"/>
                <a:ea typeface="微软雅黑"/>
                <a:cs typeface="微软雅黑"/>
              </a:rPr>
              <a:t>后台系统发券</a:t>
            </a: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pPr marL="228600" indent="-228600">
              <a:buFont typeface="+mj-ea"/>
              <a:buAutoNum type="circleNumDbPlain"/>
            </a:pPr>
            <a:endParaRPr kumimoji="1" lang="en-US" altLang="zh-CN" sz="1200" dirty="0">
              <a:latin typeface="微软雅黑"/>
              <a:ea typeface="微软雅黑"/>
              <a:cs typeface="微软雅黑"/>
            </a:endParaRPr>
          </a:p>
          <a:p>
            <a:endParaRPr kumimoji="1" lang="en-US" altLang="zh-CN" sz="1200" dirty="0">
              <a:latin typeface="微软雅黑"/>
              <a:ea typeface="微软雅黑"/>
              <a:cs typeface="微软雅黑"/>
            </a:endParaRPr>
          </a:p>
          <a:p>
            <a:pPr marL="228600" indent="-228600">
              <a:buFont typeface="+mj-ea"/>
              <a:buAutoNum type="circleNumDbPlain"/>
            </a:pPr>
            <a:r>
              <a:rPr kumimoji="1" lang="zh-CN" altLang="en-US" sz="1200" dirty="0">
                <a:latin typeface="微软雅黑"/>
                <a:ea typeface="微软雅黑"/>
                <a:cs typeface="微软雅黑"/>
              </a:rPr>
              <a:t>导购单独发券</a:t>
            </a:r>
            <a:endParaRPr kumimoji="1" lang="en-US" altLang="zh-CN" sz="1200" dirty="0">
              <a:latin typeface="微软雅黑"/>
              <a:ea typeface="微软雅黑"/>
              <a:cs typeface="微软雅黑"/>
            </a:endParaRPr>
          </a:p>
          <a:p>
            <a:pPr marL="228600" indent="-228600">
              <a:buFont typeface="+mj-ea"/>
              <a:buAutoNum type="circleNumDbPlain"/>
            </a:pPr>
            <a:r>
              <a:rPr kumimoji="1" lang="zh-CN" altLang="en-US" sz="1200" dirty="0">
                <a:latin typeface="微软雅黑"/>
                <a:ea typeface="微软雅黑"/>
                <a:cs typeface="微软雅黑"/>
              </a:rPr>
              <a:t>消费者收到优惠券</a:t>
            </a:r>
            <a:endParaRPr kumimoji="1" lang="en-US" altLang="zh-CN" sz="1200" dirty="0">
              <a:latin typeface="微软雅黑"/>
              <a:ea typeface="微软雅黑"/>
              <a:cs typeface="微软雅黑"/>
            </a:endParaRPr>
          </a:p>
        </p:txBody>
      </p:sp>
      <p:sp>
        <p:nvSpPr>
          <p:cNvPr id="28" name="文本框 27"/>
          <p:cNvSpPr txBox="1"/>
          <p:nvPr/>
        </p:nvSpPr>
        <p:spPr>
          <a:xfrm>
            <a:off x="772291" y="4579442"/>
            <a:ext cx="3103217" cy="461665"/>
          </a:xfrm>
          <a:prstGeom prst="rect">
            <a:avLst/>
          </a:prstGeom>
          <a:noFill/>
        </p:spPr>
        <p:txBody>
          <a:bodyPr wrap="square" rtlCol="0">
            <a:spAutoFit/>
          </a:bodyPr>
          <a:lstStyle/>
          <a:p>
            <a:pPr algn="r"/>
            <a:r>
              <a:rPr kumimoji="1" lang="zh-CN" altLang="en-US" sz="1200" dirty="0">
                <a:solidFill>
                  <a:srgbClr val="FF0000"/>
                </a:solidFill>
              </a:rPr>
              <a:t>电子优惠券提高活动传播率</a:t>
            </a:r>
            <a:endParaRPr kumimoji="1" lang="en-US" altLang="zh-CN" sz="1200" dirty="0">
              <a:solidFill>
                <a:srgbClr val="FF0000"/>
              </a:solidFill>
            </a:endParaRPr>
          </a:p>
          <a:p>
            <a:pPr algn="r"/>
            <a:r>
              <a:rPr kumimoji="1" lang="zh-CN" altLang="en-US" sz="1200" dirty="0">
                <a:solidFill>
                  <a:srgbClr val="FF0000"/>
                </a:solidFill>
              </a:rPr>
              <a:t>精准会员可收到活动优惠</a:t>
            </a:r>
          </a:p>
        </p:txBody>
      </p:sp>
      <p:sp>
        <p:nvSpPr>
          <p:cNvPr id="2" name="日期占位符 1"/>
          <p:cNvSpPr>
            <a:spLocks noGrp="1"/>
          </p:cNvSpPr>
          <p:nvPr>
            <p:ph type="dt" sz="half" idx="10"/>
          </p:nvPr>
        </p:nvSpPr>
        <p:spPr/>
        <p:txBody>
          <a:bodyPr/>
          <a:lstStyle/>
          <a:p>
            <a:fld id="{27304547-EDD3-CE4B-86F6-5EBA20A3E217}" type="datetime1">
              <a:rPr lang="zh-CN" altLang="en-US" smtClean="0"/>
              <a:t>2017/9/21</a:t>
            </a:fld>
            <a:endParaRPr lang="zh-CN" altLang="en-US"/>
          </a:p>
        </p:txBody>
      </p:sp>
      <p:sp>
        <p:nvSpPr>
          <p:cNvPr id="11" name="幻灯片编号占位符 10"/>
          <p:cNvSpPr>
            <a:spLocks noGrp="1"/>
          </p:cNvSpPr>
          <p:nvPr>
            <p:ph type="sldNum" sz="quarter" idx="12"/>
          </p:nvPr>
        </p:nvSpPr>
        <p:spPr/>
        <p:txBody>
          <a:bodyPr/>
          <a:lstStyle/>
          <a:p>
            <a:fld id="{FAEB12DD-E797-44F6-9BCC-EF71B9671ECC}" type="slidenum">
              <a:rPr lang="zh-CN" altLang="en-US" smtClean="0"/>
              <a:t>14</a:t>
            </a:fld>
            <a:endParaRPr lang="zh-CN" altLang="en-US"/>
          </a:p>
        </p:txBody>
      </p:sp>
    </p:spTree>
    <p:extLst>
      <p:ext uri="{BB962C8B-B14F-4D97-AF65-F5344CB8AC3E}">
        <p14:creationId xmlns:p14="http://schemas.microsoft.com/office/powerpoint/2010/main" val="21663376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sp>
        <p:nvSpPr>
          <p:cNvPr id="10" name="Title 1"/>
          <p:cNvSpPr txBox="1">
            <a:spLocks/>
          </p:cNvSpPr>
          <p:nvPr/>
        </p:nvSpPr>
        <p:spPr>
          <a:xfrm>
            <a:off x="947411" y="214265"/>
            <a:ext cx="5165522" cy="3953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示范：</a:t>
            </a:r>
            <a:r>
              <a:rPr lang="en-US" altLang="zh-CN" sz="1800" b="1" dirty="0">
                <a:solidFill>
                  <a:schemeClr val="tx1">
                    <a:lumMod val="75000"/>
                    <a:lumOff val="25000"/>
                  </a:schemeClr>
                </a:solidFill>
                <a:latin typeface="Arial"/>
                <a:ea typeface="方正兰亭超细黑简体"/>
                <a:cs typeface="+mn-ea"/>
                <a:sym typeface="Arial"/>
              </a:rPr>
              <a:t>6</a:t>
            </a:r>
            <a:r>
              <a:rPr lang="zh-CN" altLang="en-US" sz="1800" b="1" dirty="0">
                <a:solidFill>
                  <a:schemeClr val="tx1">
                    <a:lumMod val="75000"/>
                    <a:lumOff val="25000"/>
                  </a:schemeClr>
                </a:solidFill>
                <a:latin typeface="Arial"/>
                <a:ea typeface="方正兰亭超细黑简体"/>
                <a:cs typeface="+mn-ea"/>
                <a:sym typeface="Arial"/>
              </a:rPr>
              <a:t>、活动内容－互动营销活动</a:t>
            </a:r>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1" name="图片 10" descr="2521503499992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93" y="828262"/>
            <a:ext cx="2151159" cy="3826195"/>
          </a:xfrm>
          <a:prstGeom prst="rect">
            <a:avLst/>
          </a:prstGeom>
        </p:spPr>
      </p:pic>
      <p:sp>
        <p:nvSpPr>
          <p:cNvPr id="12" name="文本框 11"/>
          <p:cNvSpPr txBox="1"/>
          <p:nvPr/>
        </p:nvSpPr>
        <p:spPr>
          <a:xfrm>
            <a:off x="3542328" y="770509"/>
            <a:ext cx="1666512" cy="4639732"/>
          </a:xfrm>
          <a:prstGeom prst="rect">
            <a:avLst/>
          </a:prstGeom>
          <a:noFill/>
        </p:spPr>
        <p:txBody>
          <a:bodyPr wrap="square" rtlCol="0">
            <a:spAutoFit/>
          </a:bodyPr>
          <a:lstStyle/>
          <a:p>
            <a:pPr marL="285750" indent="-285750">
              <a:lnSpc>
                <a:spcPct val="150000"/>
              </a:lnSpc>
              <a:buFont typeface="Wingdings" charset="2"/>
              <a:buChar char="p"/>
            </a:pPr>
            <a:r>
              <a:rPr kumimoji="1" lang="zh-CN" altLang="en-US" dirty="0">
                <a:latin typeface="微软雅黑"/>
                <a:ea typeface="微软雅黑"/>
                <a:cs typeface="微软雅黑"/>
              </a:rPr>
              <a:t>优惠券</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限时抢购</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满折满减</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商品专题</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签到</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抢红包</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大转盘</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刮刮卡</a:t>
            </a:r>
            <a:endParaRPr kumimoji="1" lang="en-US" altLang="zh-CN" dirty="0">
              <a:latin typeface="微软雅黑"/>
              <a:ea typeface="微软雅黑"/>
              <a:cs typeface="微软雅黑"/>
            </a:endParaRPr>
          </a:p>
          <a:p>
            <a:pPr marL="285750" indent="-285750">
              <a:lnSpc>
                <a:spcPct val="150000"/>
              </a:lnSpc>
              <a:buFont typeface="Wingdings" charset="2"/>
              <a:buChar char="p"/>
            </a:pPr>
            <a:r>
              <a:rPr kumimoji="1" lang="zh-CN" altLang="en-US" dirty="0">
                <a:latin typeface="微软雅黑"/>
                <a:ea typeface="微软雅黑"/>
                <a:cs typeface="微软雅黑"/>
              </a:rPr>
              <a:t>砍价</a:t>
            </a:r>
            <a:endParaRPr kumimoji="1" lang="en-US" altLang="zh-CN" dirty="0">
              <a:latin typeface="微软雅黑"/>
              <a:ea typeface="微软雅黑"/>
              <a:cs typeface="微软雅黑"/>
            </a:endParaRPr>
          </a:p>
          <a:p>
            <a:pPr>
              <a:lnSpc>
                <a:spcPct val="150000"/>
              </a:lnSpc>
            </a:pPr>
            <a:r>
              <a:rPr kumimoji="1" lang="en-US" altLang="zh-CN" dirty="0">
                <a:latin typeface="微软雅黑"/>
                <a:ea typeface="微软雅黑"/>
                <a:cs typeface="微软雅黑"/>
              </a:rPr>
              <a:t>…….</a:t>
            </a:r>
          </a:p>
          <a:p>
            <a:pPr marL="285750" indent="-285750">
              <a:lnSpc>
                <a:spcPct val="150000"/>
              </a:lnSpc>
              <a:buFont typeface="Wingdings" charset="2"/>
              <a:buChar char="p"/>
            </a:pPr>
            <a:endParaRPr kumimoji="1" lang="zh-CN" altLang="en-US" dirty="0">
              <a:latin typeface="微软雅黑"/>
              <a:ea typeface="微软雅黑"/>
              <a:cs typeface="微软雅黑"/>
            </a:endParaRPr>
          </a:p>
        </p:txBody>
      </p:sp>
      <p:sp>
        <p:nvSpPr>
          <p:cNvPr id="14" name="文本框 13"/>
          <p:cNvSpPr txBox="1"/>
          <p:nvPr/>
        </p:nvSpPr>
        <p:spPr>
          <a:xfrm>
            <a:off x="5213643" y="1649350"/>
            <a:ext cx="3655391" cy="369332"/>
          </a:xfrm>
          <a:prstGeom prst="rect">
            <a:avLst/>
          </a:prstGeom>
          <a:noFill/>
        </p:spPr>
        <p:txBody>
          <a:bodyPr wrap="square" rtlCol="0">
            <a:spAutoFit/>
          </a:bodyPr>
          <a:lstStyle/>
          <a:p>
            <a:r>
              <a:rPr kumimoji="1" lang="zh-CN" altLang="en-US" dirty="0">
                <a:solidFill>
                  <a:srgbClr val="FF0000"/>
                </a:solidFill>
              </a:rPr>
              <a:t>更多营销活动可供品牌、店铺选择！</a:t>
            </a:r>
          </a:p>
        </p:txBody>
      </p:sp>
      <p:sp>
        <p:nvSpPr>
          <p:cNvPr id="15" name="文本框 14"/>
          <p:cNvSpPr txBox="1"/>
          <p:nvPr/>
        </p:nvSpPr>
        <p:spPr>
          <a:xfrm>
            <a:off x="5208840" y="2812443"/>
            <a:ext cx="3787913" cy="646331"/>
          </a:xfrm>
          <a:prstGeom prst="rect">
            <a:avLst/>
          </a:prstGeom>
          <a:noFill/>
        </p:spPr>
        <p:txBody>
          <a:bodyPr wrap="square" rtlCol="0">
            <a:spAutoFit/>
          </a:bodyPr>
          <a:lstStyle/>
          <a:p>
            <a:r>
              <a:rPr kumimoji="1" lang="zh-CN" altLang="en-US" dirty="0">
                <a:solidFill>
                  <a:srgbClr val="FF0000"/>
                </a:solidFill>
              </a:rPr>
              <a:t>活动互动性加强，</a:t>
            </a:r>
            <a:endParaRPr kumimoji="1" lang="en-US" altLang="zh-CN" dirty="0">
              <a:solidFill>
                <a:srgbClr val="FF0000"/>
              </a:solidFill>
            </a:endParaRPr>
          </a:p>
          <a:p>
            <a:r>
              <a:rPr kumimoji="1" lang="zh-CN" altLang="en-US" dirty="0">
                <a:solidFill>
                  <a:srgbClr val="FF0000"/>
                </a:solidFill>
              </a:rPr>
              <a:t>且易参与、传播性高</a:t>
            </a:r>
            <a:endParaRPr kumimoji="1" lang="en-US" altLang="zh-CN" dirty="0">
              <a:solidFill>
                <a:srgbClr val="FF0000"/>
              </a:solidFill>
            </a:endParaRPr>
          </a:p>
        </p:txBody>
      </p:sp>
      <p:sp>
        <p:nvSpPr>
          <p:cNvPr id="2" name="日期占位符 1"/>
          <p:cNvSpPr>
            <a:spLocks noGrp="1"/>
          </p:cNvSpPr>
          <p:nvPr>
            <p:ph type="dt" sz="half" idx="10"/>
          </p:nvPr>
        </p:nvSpPr>
        <p:spPr/>
        <p:txBody>
          <a:bodyPr/>
          <a:lstStyle/>
          <a:p>
            <a:fld id="{7CFE206E-2866-264D-A6FE-49546B98A439}" type="datetime1">
              <a:rPr lang="zh-CN" altLang="en-US" smtClean="0"/>
              <a:t>2017/9/21</a:t>
            </a:fld>
            <a:endParaRPr lang="zh-CN" altLang="en-US"/>
          </a:p>
        </p:txBody>
      </p:sp>
      <p:sp>
        <p:nvSpPr>
          <p:cNvPr id="17" name="幻灯片编号占位符 16"/>
          <p:cNvSpPr>
            <a:spLocks noGrp="1"/>
          </p:cNvSpPr>
          <p:nvPr>
            <p:ph type="sldNum" sz="quarter" idx="12"/>
          </p:nvPr>
        </p:nvSpPr>
        <p:spPr/>
        <p:txBody>
          <a:bodyPr/>
          <a:lstStyle/>
          <a:p>
            <a:fld id="{FAEB12DD-E797-44F6-9BCC-EF71B9671ECC}" type="slidenum">
              <a:rPr lang="zh-CN" altLang="en-US" smtClean="0"/>
              <a:t>15</a:t>
            </a:fld>
            <a:endParaRPr lang="zh-CN" altLang="en-US"/>
          </a:p>
        </p:txBody>
      </p:sp>
    </p:spTree>
    <p:extLst>
      <p:ext uri="{BB962C8B-B14F-4D97-AF65-F5344CB8AC3E}">
        <p14:creationId xmlns:p14="http://schemas.microsoft.com/office/powerpoint/2010/main" val="22209466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sp>
        <p:nvSpPr>
          <p:cNvPr id="10" name="Title 1"/>
          <p:cNvSpPr txBox="1">
            <a:spLocks/>
          </p:cNvSpPr>
          <p:nvPr/>
        </p:nvSpPr>
        <p:spPr>
          <a:xfrm>
            <a:off x="947411" y="214265"/>
            <a:ext cx="457230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示范：</a:t>
            </a:r>
            <a:r>
              <a:rPr lang="en-US" altLang="zh-CN" sz="1800" b="1" dirty="0">
                <a:solidFill>
                  <a:schemeClr val="tx1">
                    <a:lumMod val="75000"/>
                    <a:lumOff val="25000"/>
                  </a:schemeClr>
                </a:solidFill>
                <a:latin typeface="Arial"/>
                <a:ea typeface="方正兰亭超细黑简体"/>
                <a:cs typeface="+mn-ea"/>
                <a:sym typeface="Arial"/>
              </a:rPr>
              <a:t>7</a:t>
            </a:r>
            <a:r>
              <a:rPr lang="zh-CN" altLang="en-US" sz="1800" b="1" dirty="0">
                <a:solidFill>
                  <a:schemeClr val="tx1">
                    <a:lumMod val="75000"/>
                    <a:lumOff val="25000"/>
                  </a:schemeClr>
                </a:solidFill>
                <a:latin typeface="Arial"/>
                <a:ea typeface="方正兰亭超细黑简体"/>
                <a:cs typeface="+mn-ea"/>
                <a:sym typeface="Arial"/>
              </a:rPr>
              <a:t>、活动推广</a:t>
            </a:r>
            <a:endParaRPr lang="en-GB" altLang="zh-CN" sz="1800" b="1" dirty="0">
              <a:solidFill>
                <a:schemeClr val="tx1">
                  <a:lumMod val="75000"/>
                  <a:lumOff val="25000"/>
                </a:schemeClr>
              </a:solidFill>
              <a:latin typeface="Arial"/>
              <a:ea typeface="方正兰亭超细黑简体"/>
              <a:cs typeface="+mn-ea"/>
              <a:sym typeface="Arial"/>
            </a:endParaRPr>
          </a:p>
        </p:txBody>
      </p:sp>
      <p:cxnSp>
        <p:nvCxnSpPr>
          <p:cNvPr id="11"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2" name="图片 1"/>
          <p:cNvPicPr>
            <a:picLocks noChangeAspect="1"/>
          </p:cNvPicPr>
          <p:nvPr/>
        </p:nvPicPr>
        <p:blipFill>
          <a:blip r:embed="rId4"/>
          <a:stretch>
            <a:fillRect/>
          </a:stretch>
        </p:blipFill>
        <p:spPr>
          <a:xfrm>
            <a:off x="938695" y="1611074"/>
            <a:ext cx="1921566" cy="3135530"/>
          </a:xfrm>
          <a:prstGeom prst="rect">
            <a:avLst/>
          </a:prstGeom>
        </p:spPr>
      </p:pic>
      <p:sp>
        <p:nvSpPr>
          <p:cNvPr id="14" name="矩形 122"/>
          <p:cNvSpPr>
            <a:spLocks noChangeArrowheads="1"/>
          </p:cNvSpPr>
          <p:nvPr/>
        </p:nvSpPr>
        <p:spPr bwMode="auto">
          <a:xfrm>
            <a:off x="689290" y="939550"/>
            <a:ext cx="281149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导购朋友圈传播，</a:t>
            </a:r>
            <a:endParaRPr lang="en-US" altLang="zh-CN" sz="1400" dirty="0">
              <a:solidFill>
                <a:srgbClr val="FF0000"/>
              </a:solidFill>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r>
              <a:rPr lang="zh-CN" altLang="en-US" sz="1400" dirty="0">
                <a:solidFill>
                  <a:srgbClr val="FF0000"/>
                </a:solidFill>
                <a:latin typeface="微软雅黑"/>
                <a:ea typeface="微软雅黑"/>
                <a:cs typeface="微软雅黑"/>
              </a:rPr>
              <a:t>需要群传递素材发送到朋友圈</a:t>
            </a:r>
            <a:endParaRPr lang="en-US" altLang="zh-CN" sz="1400" dirty="0">
              <a:solidFill>
                <a:srgbClr val="FF0000"/>
              </a:solidFill>
              <a:latin typeface="微软雅黑"/>
              <a:ea typeface="微软雅黑"/>
              <a:cs typeface="微软雅黑"/>
            </a:endParaRPr>
          </a:p>
        </p:txBody>
      </p:sp>
      <p:sp>
        <p:nvSpPr>
          <p:cNvPr id="15" name="右箭头 14"/>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pic>
        <p:nvPicPr>
          <p:cNvPr id="3" name="图片 2" descr="2661505199918_.p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867" y="978960"/>
            <a:ext cx="1743954" cy="2623920"/>
          </a:xfrm>
          <a:prstGeom prst="rect">
            <a:avLst/>
          </a:prstGeom>
        </p:spPr>
      </p:pic>
      <p:pic>
        <p:nvPicPr>
          <p:cNvPr id="12" name="图片 11" descr="2641505199918_.pic.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869" y="964476"/>
            <a:ext cx="1515156" cy="2697357"/>
          </a:xfrm>
          <a:prstGeom prst="rect">
            <a:avLst/>
          </a:prstGeom>
        </p:spPr>
      </p:pic>
      <p:pic>
        <p:nvPicPr>
          <p:cNvPr id="17" name="图片 16" descr="2651505199918_.pic.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3769" y="945444"/>
            <a:ext cx="1521884" cy="2709334"/>
          </a:xfrm>
          <a:prstGeom prst="rect">
            <a:avLst/>
          </a:prstGeom>
        </p:spPr>
      </p:pic>
      <p:sp>
        <p:nvSpPr>
          <p:cNvPr id="18" name="文本框 17"/>
          <p:cNvSpPr txBox="1"/>
          <p:nvPr/>
        </p:nvSpPr>
        <p:spPr>
          <a:xfrm>
            <a:off x="5475979" y="3706080"/>
            <a:ext cx="1806835"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分享内容、图片、链接</a:t>
            </a:r>
          </a:p>
        </p:txBody>
      </p:sp>
      <p:sp>
        <p:nvSpPr>
          <p:cNvPr id="19" name="文本框 18"/>
          <p:cNvSpPr txBox="1"/>
          <p:nvPr/>
        </p:nvSpPr>
        <p:spPr>
          <a:xfrm>
            <a:off x="7540497" y="3732841"/>
            <a:ext cx="1247912" cy="276999"/>
          </a:xfrm>
          <a:prstGeom prst="rect">
            <a:avLst/>
          </a:prstGeom>
          <a:noFill/>
        </p:spPr>
        <p:txBody>
          <a:bodyPr wrap="square" rtlCol="0">
            <a:spAutoFit/>
          </a:bodyPr>
          <a:lstStyle/>
          <a:p>
            <a:r>
              <a:rPr kumimoji="1" lang="zh-CN" altLang="en-US" sz="1200" dirty="0">
                <a:latin typeface="微软雅黑"/>
                <a:ea typeface="微软雅黑"/>
                <a:cs typeface="微软雅黑"/>
              </a:rPr>
              <a:t>自制作图片发送</a:t>
            </a:r>
          </a:p>
        </p:txBody>
      </p:sp>
      <p:sp>
        <p:nvSpPr>
          <p:cNvPr id="20" name="文本框 19"/>
          <p:cNvSpPr txBox="1"/>
          <p:nvPr/>
        </p:nvSpPr>
        <p:spPr>
          <a:xfrm>
            <a:off x="4262166" y="3715199"/>
            <a:ext cx="1214785"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后台传播分享</a:t>
            </a:r>
          </a:p>
        </p:txBody>
      </p:sp>
      <p:sp>
        <p:nvSpPr>
          <p:cNvPr id="21" name="文本框 20"/>
          <p:cNvSpPr txBox="1"/>
          <p:nvPr/>
        </p:nvSpPr>
        <p:spPr>
          <a:xfrm>
            <a:off x="3995747" y="4438962"/>
            <a:ext cx="3787913" cy="523220"/>
          </a:xfrm>
          <a:prstGeom prst="rect">
            <a:avLst/>
          </a:prstGeom>
          <a:noFill/>
        </p:spPr>
        <p:txBody>
          <a:bodyPr wrap="square" rtlCol="0">
            <a:spAutoFit/>
          </a:bodyPr>
          <a:lstStyle/>
          <a:p>
            <a:r>
              <a:rPr kumimoji="1" lang="zh-CN" altLang="en-US" sz="1400" dirty="0">
                <a:solidFill>
                  <a:srgbClr val="FF0000"/>
                </a:solidFill>
              </a:rPr>
              <a:t>业绩归属分享导购，有积极性</a:t>
            </a:r>
            <a:endParaRPr kumimoji="1" lang="en-US" altLang="zh-CN" sz="1400" dirty="0">
              <a:solidFill>
                <a:srgbClr val="FF0000"/>
              </a:solidFill>
            </a:endParaRPr>
          </a:p>
          <a:p>
            <a:r>
              <a:rPr kumimoji="1" lang="zh-CN" altLang="en-US" sz="1400" dirty="0">
                <a:solidFill>
                  <a:srgbClr val="FF0000"/>
                </a:solidFill>
              </a:rPr>
              <a:t>分享简易快速，不出错</a:t>
            </a:r>
          </a:p>
        </p:txBody>
      </p:sp>
      <p:sp>
        <p:nvSpPr>
          <p:cNvPr id="22" name="日期占位符 21"/>
          <p:cNvSpPr>
            <a:spLocks noGrp="1"/>
          </p:cNvSpPr>
          <p:nvPr>
            <p:ph type="dt" sz="half" idx="10"/>
          </p:nvPr>
        </p:nvSpPr>
        <p:spPr/>
        <p:txBody>
          <a:bodyPr/>
          <a:lstStyle/>
          <a:p>
            <a:fld id="{01119566-1DB8-0747-AF18-F64BD7C57471}" type="datetime1">
              <a:rPr lang="zh-CN" altLang="en-US" smtClean="0"/>
              <a:t>2017/9/21</a:t>
            </a:fld>
            <a:endParaRPr lang="zh-CN" altLang="en-US"/>
          </a:p>
        </p:txBody>
      </p:sp>
      <p:sp>
        <p:nvSpPr>
          <p:cNvPr id="24" name="幻灯片编号占位符 23"/>
          <p:cNvSpPr>
            <a:spLocks noGrp="1"/>
          </p:cNvSpPr>
          <p:nvPr>
            <p:ph type="sldNum" sz="quarter" idx="12"/>
          </p:nvPr>
        </p:nvSpPr>
        <p:spPr/>
        <p:txBody>
          <a:bodyPr/>
          <a:lstStyle/>
          <a:p>
            <a:fld id="{FAEB12DD-E797-44F6-9BCC-EF71B9671ECC}" type="slidenum">
              <a:rPr lang="zh-CN" altLang="en-US" smtClean="0"/>
              <a:t>16</a:t>
            </a:fld>
            <a:endParaRPr lang="zh-CN" altLang="en-US"/>
          </a:p>
        </p:txBody>
      </p:sp>
    </p:spTree>
    <p:extLst>
      <p:ext uri="{BB962C8B-B14F-4D97-AF65-F5344CB8AC3E}">
        <p14:creationId xmlns:p14="http://schemas.microsoft.com/office/powerpoint/2010/main" val="22046694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04" y="7070700"/>
            <a:ext cx="8997686" cy="5061198"/>
          </a:xfrm>
          <a:prstGeom prst="rect">
            <a:avLst/>
          </a:prstGeom>
        </p:spPr>
      </p:pic>
      <p:pic>
        <p:nvPicPr>
          <p:cNvPr id="16" name="pasted-image.tiff"/>
          <p:cNvPicPr>
            <a:picLocks noChangeAspect="1"/>
          </p:cNvPicPr>
          <p:nvPr/>
        </p:nvPicPr>
        <p:blipFill>
          <a:blip r:embed="rId3">
            <a:extLst/>
          </a:blip>
          <a:stretch>
            <a:fillRect/>
          </a:stretch>
        </p:blipFill>
        <p:spPr>
          <a:xfrm>
            <a:off x="8743950" y="7548251"/>
            <a:ext cx="8750830" cy="5742733"/>
          </a:xfrm>
          <a:prstGeom prst="rect">
            <a:avLst/>
          </a:prstGeom>
          <a:ln w="12700">
            <a:miter lim="400000"/>
          </a:ln>
        </p:spPr>
      </p:pic>
      <p:cxnSp>
        <p:nvCxnSpPr>
          <p:cNvPr id="10" name="直接连接符 21"/>
          <p:cNvCxnSpPr/>
          <p:nvPr/>
        </p:nvCxnSpPr>
        <p:spPr>
          <a:xfrm flipH="1">
            <a:off x="3887275" y="697967"/>
            <a:ext cx="1588" cy="4408048"/>
          </a:xfrm>
          <a:prstGeom prst="line">
            <a:avLst/>
          </a:prstGeom>
          <a:solidFill>
            <a:schemeClr val="accent1"/>
          </a:solidFill>
          <a:ln w="12700" cap="flat" cmpd="sng" algn="ctr">
            <a:solidFill>
              <a:schemeClr val="tx1">
                <a:lumMod val="85000"/>
                <a:lumOff val="15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813771" y="209804"/>
            <a:ext cx="3334567" cy="369332"/>
          </a:xfrm>
          <a:prstGeom prst="rect">
            <a:avLst/>
          </a:prstGeom>
        </p:spPr>
        <p:txBody>
          <a:bodyPr wrap="none">
            <a:spAutoFit/>
          </a:bodyPr>
          <a:lstStyle/>
          <a:p>
            <a:r>
              <a:rPr lang="zh-CN" altLang="en-US" b="1" dirty="0">
                <a:solidFill>
                  <a:schemeClr val="tx1">
                    <a:lumMod val="75000"/>
                    <a:lumOff val="25000"/>
                  </a:schemeClr>
                </a:solidFill>
                <a:latin typeface="Arial"/>
                <a:ea typeface="方正兰亭超细黑简体"/>
                <a:cs typeface="+mn-ea"/>
                <a:sym typeface="Arial"/>
              </a:rPr>
              <a:t>示范：</a:t>
            </a:r>
            <a:r>
              <a:rPr lang="zh-CN" altLang="zh-CN" b="1" dirty="0">
                <a:solidFill>
                  <a:schemeClr val="tx1">
                    <a:lumMod val="75000"/>
                    <a:lumOff val="25000"/>
                  </a:schemeClr>
                </a:solidFill>
                <a:latin typeface="Arial"/>
                <a:ea typeface="方正兰亭超细黑简体"/>
                <a:cs typeface="+mn-ea"/>
                <a:sym typeface="Arial"/>
              </a:rPr>
              <a:t>8</a:t>
            </a:r>
            <a:r>
              <a:rPr lang="zh-CN" altLang="en-US" b="1" dirty="0">
                <a:solidFill>
                  <a:schemeClr val="tx1">
                    <a:lumMod val="75000"/>
                    <a:lumOff val="25000"/>
                  </a:schemeClr>
                </a:solidFill>
                <a:latin typeface="Arial"/>
                <a:ea typeface="方正兰亭超细黑简体"/>
                <a:cs typeface="+mn-ea"/>
                <a:sym typeface="Arial"/>
              </a:rPr>
              <a:t>、活动分析－数据总结</a:t>
            </a:r>
            <a:endParaRPr lang="en-GB" altLang="zh-CN" b="1" dirty="0">
              <a:solidFill>
                <a:schemeClr val="tx1">
                  <a:lumMod val="75000"/>
                  <a:lumOff val="25000"/>
                </a:schemeClr>
              </a:solidFill>
              <a:latin typeface="Arial"/>
              <a:ea typeface="方正兰亭超细黑简体"/>
              <a:cs typeface="+mn-ea"/>
              <a:sym typeface="Arial"/>
            </a:endParaRPr>
          </a:p>
        </p:txBody>
      </p:sp>
      <p:pic>
        <p:nvPicPr>
          <p:cNvPr id="12" name="图片 11"/>
          <p:cNvPicPr>
            <a:picLocks noChangeAspect="1"/>
          </p:cNvPicPr>
          <p:nvPr/>
        </p:nvPicPr>
        <p:blipFill>
          <a:blip r:embed="rId4"/>
          <a:stretch>
            <a:fillRect/>
          </a:stretch>
        </p:blipFill>
        <p:spPr>
          <a:xfrm>
            <a:off x="4294190" y="709833"/>
            <a:ext cx="3845516" cy="1655158"/>
          </a:xfrm>
          <a:prstGeom prst="rect">
            <a:avLst/>
          </a:prstGeom>
        </p:spPr>
      </p:pic>
      <p:sp>
        <p:nvSpPr>
          <p:cNvPr id="15" name="矩形 122"/>
          <p:cNvSpPr>
            <a:spLocks noChangeArrowheads="1"/>
          </p:cNvSpPr>
          <p:nvPr/>
        </p:nvSpPr>
        <p:spPr bwMode="auto">
          <a:xfrm>
            <a:off x="183444" y="2037043"/>
            <a:ext cx="3317339"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400" dirty="0">
                <a:latin typeface="微软雅黑"/>
                <a:ea typeface="微软雅黑"/>
                <a:cs typeface="微软雅黑"/>
              </a:rPr>
              <a:t>数据分析</a:t>
            </a:r>
            <a:r>
              <a:rPr lang="en-US" altLang="zh-CN" sz="1400" dirty="0">
                <a:latin typeface="微软雅黑"/>
                <a:ea typeface="微软雅黑"/>
                <a:cs typeface="微软雅黑"/>
              </a:rPr>
              <a:t>ERP</a:t>
            </a:r>
            <a:r>
              <a:rPr lang="zh-CN" altLang="en-US" sz="1400" dirty="0">
                <a:latin typeface="微软雅黑"/>
                <a:ea typeface="微软雅黑"/>
                <a:cs typeface="微软雅黑"/>
              </a:rPr>
              <a:t>销售结果数据</a:t>
            </a:r>
            <a:endParaRPr lang="en-US" altLang="zh-CN" sz="1400" dirty="0">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r>
              <a:rPr lang="zh-CN" altLang="en-US" sz="1400" dirty="0">
                <a:latin typeface="微软雅黑"/>
                <a:ea typeface="微软雅黑"/>
                <a:cs typeface="微软雅黑"/>
              </a:rPr>
              <a:t>各自数据不统一、汇总</a:t>
            </a:r>
            <a:endParaRPr lang="en-US" altLang="zh-CN" sz="1400" dirty="0">
              <a:latin typeface="微软雅黑"/>
              <a:ea typeface="微软雅黑"/>
              <a:cs typeface="微软雅黑"/>
            </a:endParaRPr>
          </a:p>
          <a:p>
            <a:pPr algn="ctr" eaLnBrk="1" hangingPunct="1">
              <a:lnSpc>
                <a:spcPct val="100000"/>
              </a:lnSpc>
              <a:spcBef>
                <a:spcPct val="0"/>
              </a:spcBef>
              <a:buFont typeface="Arial" panose="020B0604020202020204" pitchFamily="34" charset="0"/>
              <a:buNone/>
            </a:pPr>
            <a:r>
              <a:rPr lang="zh-CN" altLang="en-US" sz="1400" dirty="0">
                <a:latin typeface="微软雅黑"/>
                <a:ea typeface="微软雅黑"/>
                <a:cs typeface="微软雅黑"/>
              </a:rPr>
              <a:t>无法对会员进行分析</a:t>
            </a:r>
            <a:endParaRPr lang="en-US" altLang="zh-CN" sz="1400" dirty="0">
              <a:latin typeface="微软雅黑"/>
              <a:ea typeface="微软雅黑"/>
              <a:cs typeface="微软雅黑"/>
            </a:endParaRPr>
          </a:p>
        </p:txBody>
      </p:sp>
      <p:pic>
        <p:nvPicPr>
          <p:cNvPr id="2" name="图片 1"/>
          <p:cNvPicPr>
            <a:picLocks noChangeAspect="1"/>
          </p:cNvPicPr>
          <p:nvPr/>
        </p:nvPicPr>
        <p:blipFill>
          <a:blip r:embed="rId5"/>
          <a:stretch>
            <a:fillRect/>
          </a:stretch>
        </p:blipFill>
        <p:spPr>
          <a:xfrm>
            <a:off x="4309850" y="2666403"/>
            <a:ext cx="3833650" cy="1909537"/>
          </a:xfrm>
          <a:prstGeom prst="rect">
            <a:avLst/>
          </a:prstGeom>
        </p:spPr>
      </p:pic>
      <p:sp>
        <p:nvSpPr>
          <p:cNvPr id="17" name="文本框 16"/>
          <p:cNvSpPr txBox="1"/>
          <p:nvPr/>
        </p:nvSpPr>
        <p:spPr>
          <a:xfrm>
            <a:off x="4264190" y="2346136"/>
            <a:ext cx="3900771"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商家管理后台数据实时呈现，且过程数据可查询及导出</a:t>
            </a:r>
          </a:p>
        </p:txBody>
      </p:sp>
      <p:sp>
        <p:nvSpPr>
          <p:cNvPr id="18" name="文本框 17"/>
          <p:cNvSpPr txBox="1"/>
          <p:nvPr/>
        </p:nvSpPr>
        <p:spPr>
          <a:xfrm>
            <a:off x="4325869" y="4560895"/>
            <a:ext cx="3900771" cy="276999"/>
          </a:xfrm>
          <a:prstGeom prst="rect">
            <a:avLst/>
          </a:prstGeom>
          <a:noFill/>
        </p:spPr>
        <p:txBody>
          <a:bodyPr wrap="square" rtlCol="0">
            <a:spAutoFit/>
          </a:bodyPr>
          <a:lstStyle/>
          <a:p>
            <a:pPr algn="ctr"/>
            <a:r>
              <a:rPr kumimoji="1" lang="zh-CN" altLang="en-US" sz="1200" dirty="0">
                <a:latin typeface="微软雅黑"/>
                <a:ea typeface="微软雅黑"/>
                <a:cs typeface="微软雅黑"/>
              </a:rPr>
              <a:t>洽客可与企业</a:t>
            </a:r>
            <a:r>
              <a:rPr kumimoji="1" lang="en-US" altLang="zh-CN" sz="1200" dirty="0">
                <a:latin typeface="微软雅黑"/>
                <a:ea typeface="微软雅黑"/>
                <a:cs typeface="微软雅黑"/>
              </a:rPr>
              <a:t>ERP\CRM</a:t>
            </a:r>
            <a:r>
              <a:rPr kumimoji="1" lang="zh-CN" altLang="en-US" sz="1200" dirty="0">
                <a:latin typeface="微软雅黑"/>
                <a:ea typeface="微软雅黑"/>
                <a:cs typeface="微软雅黑"/>
              </a:rPr>
              <a:t>等接口打通，进行信息共享</a:t>
            </a:r>
          </a:p>
        </p:txBody>
      </p:sp>
      <p:sp>
        <p:nvSpPr>
          <p:cNvPr id="19" name="右箭头 18"/>
          <p:cNvSpPr/>
          <p:nvPr/>
        </p:nvSpPr>
        <p:spPr>
          <a:xfrm>
            <a:off x="3590614" y="2150461"/>
            <a:ext cx="603523" cy="427577"/>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FF0000"/>
              </a:solidFill>
            </a:endParaRPr>
          </a:p>
        </p:txBody>
      </p:sp>
      <p:sp>
        <p:nvSpPr>
          <p:cNvPr id="3" name="日期占位符 2"/>
          <p:cNvSpPr>
            <a:spLocks noGrp="1"/>
          </p:cNvSpPr>
          <p:nvPr>
            <p:ph type="dt" sz="half" idx="10"/>
          </p:nvPr>
        </p:nvSpPr>
        <p:spPr/>
        <p:txBody>
          <a:bodyPr/>
          <a:lstStyle/>
          <a:p>
            <a:fld id="{2415708A-FB54-2D46-8171-C533F2A43DA5}" type="datetime1">
              <a:rPr lang="zh-CN" altLang="en-US" smtClean="0"/>
              <a:t>2017/9/21</a:t>
            </a:fld>
            <a:endParaRPr lang="zh-CN" altLang="en-US"/>
          </a:p>
        </p:txBody>
      </p:sp>
      <p:sp>
        <p:nvSpPr>
          <p:cNvPr id="20" name="幻灯片编号占位符 19"/>
          <p:cNvSpPr>
            <a:spLocks noGrp="1"/>
          </p:cNvSpPr>
          <p:nvPr>
            <p:ph type="sldNum" sz="quarter" idx="12"/>
          </p:nvPr>
        </p:nvSpPr>
        <p:spPr/>
        <p:txBody>
          <a:bodyPr/>
          <a:lstStyle/>
          <a:p>
            <a:fld id="{FAEB12DD-E797-44F6-9BCC-EF71B9671ECC}" type="slidenum">
              <a:rPr lang="zh-CN" altLang="en-US" smtClean="0"/>
              <a:t>17</a:t>
            </a:fld>
            <a:endParaRPr lang="zh-CN" altLang="en-US"/>
          </a:p>
        </p:txBody>
      </p:sp>
      <p:sp>
        <p:nvSpPr>
          <p:cNvPr id="21" name="文本框 20"/>
          <p:cNvSpPr txBox="1"/>
          <p:nvPr/>
        </p:nvSpPr>
        <p:spPr>
          <a:xfrm>
            <a:off x="569477" y="3966151"/>
            <a:ext cx="3280567" cy="830997"/>
          </a:xfrm>
          <a:prstGeom prst="rect">
            <a:avLst/>
          </a:prstGeom>
          <a:noFill/>
        </p:spPr>
        <p:txBody>
          <a:bodyPr wrap="square" rtlCol="0">
            <a:spAutoFit/>
          </a:bodyPr>
          <a:lstStyle/>
          <a:p>
            <a:pPr algn="r"/>
            <a:r>
              <a:rPr kumimoji="1" lang="zh-CN" altLang="en-US" sz="1600" dirty="0">
                <a:solidFill>
                  <a:srgbClr val="FF0000"/>
                </a:solidFill>
              </a:rPr>
              <a:t>优势对比：</a:t>
            </a:r>
          </a:p>
          <a:p>
            <a:pPr algn="r"/>
            <a:r>
              <a:rPr kumimoji="1" lang="zh-CN" altLang="en-US" sz="1600" dirty="0">
                <a:solidFill>
                  <a:srgbClr val="FF0000"/>
                </a:solidFill>
              </a:rPr>
              <a:t>数据真实有效，实时变动</a:t>
            </a:r>
            <a:endParaRPr kumimoji="1" lang="en-US" altLang="zh-CN" sz="1600" dirty="0">
              <a:solidFill>
                <a:srgbClr val="FF0000"/>
              </a:solidFill>
            </a:endParaRPr>
          </a:p>
          <a:p>
            <a:pPr algn="r"/>
            <a:r>
              <a:rPr kumimoji="1" lang="zh-CN" altLang="en-US" sz="1600" dirty="0">
                <a:solidFill>
                  <a:srgbClr val="FF0000"/>
                </a:solidFill>
              </a:rPr>
              <a:t>且全方位数据可分析，优化运营</a:t>
            </a:r>
          </a:p>
        </p:txBody>
      </p:sp>
    </p:spTree>
    <p:extLst>
      <p:ext uri="{BB962C8B-B14F-4D97-AF65-F5344CB8AC3E}">
        <p14:creationId xmlns:p14="http://schemas.microsoft.com/office/powerpoint/2010/main" val="2821204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73" name="Title 1"/>
          <p:cNvSpPr txBox="1">
            <a:spLocks/>
          </p:cNvSpPr>
          <p:nvPr/>
        </p:nvSpPr>
        <p:spPr>
          <a:xfrm>
            <a:off x="857878" y="200199"/>
            <a:ext cx="4566835" cy="416658"/>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洽客新零售服务解决方案－</a:t>
            </a:r>
            <a:r>
              <a:rPr lang="zh-CN" altLang="en-US" sz="2800" b="1" dirty="0">
                <a:solidFill>
                  <a:srgbClr val="FF0000"/>
                </a:solidFill>
                <a:latin typeface="Arial"/>
                <a:ea typeface="方正兰亭超细黑简体"/>
                <a:cs typeface="+mn-ea"/>
                <a:sym typeface="Arial"/>
              </a:rPr>
              <a:t>核心价值</a:t>
            </a:r>
            <a:endParaRPr lang="en-GB" altLang="zh-CN" sz="2800" b="1" dirty="0">
              <a:solidFill>
                <a:srgbClr val="FF0000"/>
              </a:solidFill>
              <a:latin typeface="Arial"/>
              <a:ea typeface="方正兰亭超细黑简体"/>
              <a:cs typeface="+mn-ea"/>
              <a:sym typeface="Arial"/>
            </a:endParaRPr>
          </a:p>
        </p:txBody>
      </p:sp>
      <p:pic>
        <p:nvPicPr>
          <p:cNvPr id="74" name="iconfont-storexsy.png"/>
          <p:cNvPicPr/>
          <p:nvPr/>
        </p:nvPicPr>
        <p:blipFill>
          <a:blip r:embed="rId3" cstate="print">
            <a:extLst/>
          </a:blip>
          <a:stretch>
            <a:fillRect/>
          </a:stretch>
        </p:blipFill>
        <p:spPr>
          <a:xfrm>
            <a:off x="3539241" y="1407657"/>
            <a:ext cx="2101144" cy="1575858"/>
          </a:xfrm>
          <a:prstGeom prst="rect">
            <a:avLst/>
          </a:prstGeom>
          <a:ln w="12700">
            <a:miter lim="400000"/>
          </a:ln>
        </p:spPr>
      </p:pic>
      <p:pic>
        <p:nvPicPr>
          <p:cNvPr id="75" name="iconfont-unie60a.png"/>
          <p:cNvPicPr/>
          <p:nvPr/>
        </p:nvPicPr>
        <p:blipFill>
          <a:blip r:embed="rId4" cstate="print">
            <a:extLst/>
          </a:blip>
          <a:stretch>
            <a:fillRect/>
          </a:stretch>
        </p:blipFill>
        <p:spPr>
          <a:xfrm>
            <a:off x="6564052" y="1407657"/>
            <a:ext cx="1752789" cy="1314592"/>
          </a:xfrm>
          <a:prstGeom prst="rect">
            <a:avLst/>
          </a:prstGeom>
          <a:ln w="12700">
            <a:miter lim="400000"/>
          </a:ln>
        </p:spPr>
      </p:pic>
      <p:sp>
        <p:nvSpPr>
          <p:cNvPr id="76" name="Shape 240"/>
          <p:cNvSpPr/>
          <p:nvPr/>
        </p:nvSpPr>
        <p:spPr>
          <a:xfrm>
            <a:off x="3532427" y="2846108"/>
            <a:ext cx="2114775" cy="1288600"/>
          </a:xfrm>
          <a:prstGeom prst="rect">
            <a:avLst/>
          </a:prstGeom>
          <a:ln w="12700">
            <a:miter lim="400000"/>
          </a:ln>
          <a:extLst>
            <a:ext uri="{C572A759-6A51-4108-AA02-DFA0A04FC94B}">
              <ma14:wrappingTextBoxFlag xmlns="" xmlns:ma14="http://schemas.microsoft.com/office/mac/drawingml/2011/main" val="1"/>
            </a:ext>
          </a:extLst>
        </p:spPr>
        <p:txBody>
          <a:bodyPr wrap="none" lIns="63768" tIns="63768" rIns="63768" bIns="63768" anchor="ctr">
            <a:spAutoFit/>
          </a:bodyPr>
          <a:lstStyle/>
          <a:p>
            <a:pPr algn="ctr" defTabSz="408131">
              <a:lnSpc>
                <a:spcPct val="150000"/>
              </a:lnSpc>
              <a:defRPr sz="1800"/>
            </a:pPr>
            <a:r>
              <a:rPr sz="2500" b="1" dirty="0">
                <a:solidFill>
                  <a:srgbClr val="0070C0"/>
                </a:solidFill>
                <a:latin typeface="Microsoft YaHei"/>
                <a:ea typeface="Microsoft YaHei"/>
                <a:cs typeface="Microsoft YaHei"/>
                <a:sym typeface="Microsoft YaHei"/>
              </a:rPr>
              <a:t>提高店内</a:t>
            </a:r>
            <a:r>
              <a:rPr lang="zh-CN" altLang="en-US" sz="2500" b="1" dirty="0">
                <a:solidFill>
                  <a:srgbClr val="0070C0"/>
                </a:solidFill>
                <a:latin typeface="Microsoft YaHei"/>
                <a:ea typeface="Microsoft YaHei"/>
                <a:cs typeface="Microsoft YaHei"/>
                <a:sym typeface="Microsoft YaHei"/>
              </a:rPr>
              <a:t>客</a:t>
            </a:r>
            <a:r>
              <a:rPr sz="2500" b="1" dirty="0">
                <a:solidFill>
                  <a:srgbClr val="0070C0"/>
                </a:solidFill>
                <a:latin typeface="Microsoft YaHei"/>
                <a:ea typeface="Microsoft YaHei"/>
                <a:cs typeface="Microsoft YaHei"/>
                <a:sym typeface="Microsoft YaHei"/>
              </a:rPr>
              <a:t>流</a:t>
            </a:r>
            <a:endParaRPr sz="900" b="1" dirty="0">
              <a:solidFill>
                <a:srgbClr val="0070C0"/>
              </a:solidFill>
              <a:latin typeface="Helvetica Light"/>
              <a:ea typeface="Helvetica Light"/>
              <a:cs typeface="Helvetica Light"/>
              <a:sym typeface="Helvetica Light"/>
            </a:endParaRPr>
          </a:p>
          <a:p>
            <a:pPr algn="ctr" defTabSz="408131">
              <a:lnSpc>
                <a:spcPct val="150000"/>
              </a:lnSpc>
              <a:defRPr sz="1800"/>
            </a:pPr>
            <a:r>
              <a:rPr sz="2500" b="1" dirty="0" err="1">
                <a:solidFill>
                  <a:srgbClr val="FF0000"/>
                </a:solidFill>
                <a:latin typeface="Microsoft YaHei"/>
                <a:ea typeface="Microsoft YaHei"/>
                <a:cs typeface="Microsoft YaHei"/>
                <a:sym typeface="Microsoft YaHei"/>
              </a:rPr>
              <a:t>引客到店</a:t>
            </a:r>
            <a:endParaRPr sz="2500" b="1" dirty="0">
              <a:solidFill>
                <a:srgbClr val="FF0000"/>
              </a:solidFill>
              <a:latin typeface="Microsoft YaHei"/>
              <a:ea typeface="Microsoft YaHei"/>
              <a:cs typeface="Microsoft YaHei"/>
              <a:sym typeface="Microsoft YaHei"/>
            </a:endParaRPr>
          </a:p>
        </p:txBody>
      </p:sp>
      <p:sp>
        <p:nvSpPr>
          <p:cNvPr id="77" name="Shape 241"/>
          <p:cNvSpPr/>
          <p:nvPr/>
        </p:nvSpPr>
        <p:spPr>
          <a:xfrm>
            <a:off x="869319" y="2848433"/>
            <a:ext cx="1739721" cy="1256384"/>
          </a:xfrm>
          <a:prstGeom prst="rect">
            <a:avLst/>
          </a:prstGeom>
          <a:ln w="12700">
            <a:miter lim="400000"/>
          </a:ln>
          <a:extLst>
            <a:ext uri="{C572A759-6A51-4108-AA02-DFA0A04FC94B}">
              <ma14:wrappingTextBoxFlag xmlns="" xmlns:ma14="http://schemas.microsoft.com/office/mac/drawingml/2011/main" val="1"/>
            </a:ext>
          </a:extLst>
        </p:spPr>
        <p:txBody>
          <a:bodyPr wrap="none" lIns="63768" tIns="63768" rIns="63768" bIns="63768" anchor="ctr">
            <a:spAutoFit/>
          </a:bodyPr>
          <a:lstStyle/>
          <a:p>
            <a:pPr algn="ctr" defTabSz="408131">
              <a:lnSpc>
                <a:spcPct val="150000"/>
              </a:lnSpc>
              <a:defRPr sz="1800"/>
            </a:pPr>
            <a:r>
              <a:rPr sz="2500" b="1" dirty="0" err="1">
                <a:solidFill>
                  <a:srgbClr val="0070C0"/>
                </a:solidFill>
                <a:latin typeface="Microsoft YaHei"/>
                <a:ea typeface="Microsoft YaHei"/>
                <a:cs typeface="Microsoft YaHei"/>
                <a:sym typeface="Microsoft YaHei"/>
              </a:rPr>
              <a:t>全渠道吸粉</a:t>
            </a:r>
            <a:endParaRPr sz="900" b="1" dirty="0">
              <a:solidFill>
                <a:srgbClr val="0070C0"/>
              </a:solidFill>
              <a:latin typeface="Helvetica Light"/>
              <a:ea typeface="Helvetica Light"/>
              <a:cs typeface="Helvetica Light"/>
              <a:sym typeface="Helvetica Light"/>
            </a:endParaRPr>
          </a:p>
          <a:p>
            <a:pPr algn="ctr" defTabSz="408131">
              <a:lnSpc>
                <a:spcPct val="150000"/>
              </a:lnSpc>
              <a:defRPr sz="1800"/>
            </a:pPr>
            <a:r>
              <a:rPr sz="2500" b="1" dirty="0" err="1">
                <a:solidFill>
                  <a:srgbClr val="FF0000"/>
                </a:solidFill>
                <a:latin typeface="Microsoft YaHei"/>
                <a:ea typeface="Microsoft YaHei"/>
                <a:cs typeface="Microsoft YaHei"/>
                <a:sym typeface="Microsoft YaHei"/>
              </a:rPr>
              <a:t>沉淀会员</a:t>
            </a:r>
            <a:endParaRPr sz="2500" b="1" dirty="0">
              <a:solidFill>
                <a:srgbClr val="FF0000"/>
              </a:solidFill>
              <a:latin typeface="Microsoft YaHei"/>
              <a:ea typeface="Microsoft YaHei"/>
              <a:cs typeface="Microsoft YaHei"/>
              <a:sym typeface="Microsoft YaHei"/>
            </a:endParaRPr>
          </a:p>
        </p:txBody>
      </p:sp>
      <p:sp>
        <p:nvSpPr>
          <p:cNvPr id="78" name="Shape 242"/>
          <p:cNvSpPr/>
          <p:nvPr/>
        </p:nvSpPr>
        <p:spPr>
          <a:xfrm>
            <a:off x="6570586" y="2846108"/>
            <a:ext cx="1739721" cy="1288600"/>
          </a:xfrm>
          <a:prstGeom prst="rect">
            <a:avLst/>
          </a:prstGeom>
          <a:ln w="12700">
            <a:miter lim="400000"/>
          </a:ln>
          <a:extLst>
            <a:ext uri="{C572A759-6A51-4108-AA02-DFA0A04FC94B}">
              <ma14:wrappingTextBoxFlag xmlns="" xmlns:ma14="http://schemas.microsoft.com/office/mac/drawingml/2011/main" val="1"/>
            </a:ext>
          </a:extLst>
        </p:spPr>
        <p:txBody>
          <a:bodyPr wrap="none" lIns="63768" tIns="63768" rIns="63768" bIns="63768" anchor="ctr">
            <a:spAutoFit/>
          </a:bodyPr>
          <a:lstStyle/>
          <a:p>
            <a:pPr algn="ctr" defTabSz="408131">
              <a:lnSpc>
                <a:spcPct val="150000"/>
              </a:lnSpc>
              <a:defRPr sz="1800"/>
            </a:pPr>
            <a:r>
              <a:rPr sz="2500" b="1" dirty="0" err="1">
                <a:solidFill>
                  <a:srgbClr val="0070C0"/>
                </a:solidFill>
                <a:latin typeface="Microsoft YaHei"/>
                <a:ea typeface="Microsoft YaHei"/>
                <a:cs typeface="Microsoft YaHei"/>
                <a:sym typeface="Microsoft YaHei"/>
              </a:rPr>
              <a:t>场景化服务</a:t>
            </a:r>
            <a:endParaRPr sz="900" b="1" dirty="0">
              <a:solidFill>
                <a:srgbClr val="0070C0"/>
              </a:solidFill>
              <a:latin typeface="Helvetica Light"/>
              <a:ea typeface="Helvetica Light"/>
              <a:cs typeface="Helvetica Light"/>
              <a:sym typeface="Helvetica Light"/>
            </a:endParaRPr>
          </a:p>
          <a:p>
            <a:pPr algn="ctr" defTabSz="408131">
              <a:lnSpc>
                <a:spcPct val="150000"/>
              </a:lnSpc>
              <a:defRPr sz="1800"/>
            </a:pPr>
            <a:r>
              <a:rPr sz="2500" b="1" dirty="0">
                <a:solidFill>
                  <a:srgbClr val="FF0000"/>
                </a:solidFill>
                <a:latin typeface="Microsoft YaHei"/>
                <a:ea typeface="Microsoft YaHei"/>
                <a:cs typeface="Microsoft YaHei"/>
                <a:sym typeface="Microsoft YaHei"/>
              </a:rPr>
              <a:t>提升</a:t>
            </a:r>
            <a:r>
              <a:rPr lang="zh-CN" altLang="en-US" sz="2500" b="1" dirty="0">
                <a:solidFill>
                  <a:srgbClr val="FF0000"/>
                </a:solidFill>
                <a:latin typeface="Microsoft YaHei"/>
                <a:ea typeface="Microsoft YaHei"/>
                <a:cs typeface="Microsoft YaHei"/>
                <a:sym typeface="Microsoft YaHei"/>
              </a:rPr>
              <a:t>业绩</a:t>
            </a:r>
            <a:endParaRPr sz="2500" b="1" dirty="0">
              <a:solidFill>
                <a:srgbClr val="FF0000"/>
              </a:solidFill>
              <a:latin typeface="Microsoft YaHei"/>
              <a:ea typeface="Microsoft YaHei"/>
              <a:cs typeface="Microsoft YaHei"/>
              <a:sym typeface="Microsoft YaHei"/>
            </a:endParaRPr>
          </a:p>
        </p:txBody>
      </p:sp>
      <p:pic>
        <p:nvPicPr>
          <p:cNvPr id="79" name="图片 78"/>
          <p:cNvPicPr>
            <a:picLocks noChangeAspect="1"/>
          </p:cNvPicPr>
          <p:nvPr/>
        </p:nvPicPr>
        <p:blipFill>
          <a:blip r:embed="rId5" cstate="print"/>
          <a:stretch>
            <a:fillRect/>
          </a:stretch>
        </p:blipFill>
        <p:spPr>
          <a:xfrm>
            <a:off x="824399" y="1542945"/>
            <a:ext cx="1829562" cy="1305283"/>
          </a:xfrm>
          <a:prstGeom prst="rect">
            <a:avLst/>
          </a:prstGeom>
        </p:spPr>
      </p:pic>
      <p:sp>
        <p:nvSpPr>
          <p:cNvPr id="2" name="日期占位符 1"/>
          <p:cNvSpPr>
            <a:spLocks noGrp="1"/>
          </p:cNvSpPr>
          <p:nvPr>
            <p:ph type="dt" sz="half" idx="10"/>
          </p:nvPr>
        </p:nvSpPr>
        <p:spPr/>
        <p:txBody>
          <a:bodyPr/>
          <a:lstStyle/>
          <a:p>
            <a:fld id="{97C38117-EC8B-E940-AAB4-001C289064C0}"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18</a:t>
            </a:fld>
            <a:endParaRPr lang="zh-CN" altLang="en-US"/>
          </a:p>
        </p:txBody>
      </p:sp>
    </p:spTree>
    <p:extLst>
      <p:ext uri="{BB962C8B-B14F-4D97-AF65-F5344CB8AC3E}">
        <p14:creationId xmlns:p14="http://schemas.microsoft.com/office/powerpoint/2010/main" val="37725326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Arial"/>
                <a:ea typeface="方正兰亭超细黑简体"/>
                <a:cs typeface="+mn-ea"/>
                <a:sym typeface="Arial"/>
              </a:rPr>
              <a:t>目录</a:t>
            </a:r>
            <a:r>
              <a:rPr lang="en-US" altLang="zh-CN" b="1" dirty="0">
                <a:solidFill>
                  <a:schemeClr val="accent1"/>
                </a:solidFill>
                <a:latin typeface="Arial"/>
                <a:ea typeface="方正兰亭超细黑简体"/>
                <a:cs typeface="+mn-ea"/>
                <a:sym typeface="Arial"/>
              </a:rPr>
              <a:t>/</a:t>
            </a:r>
            <a:r>
              <a:rPr lang="en-US" altLang="zh-CN" sz="1800" b="1" dirty="0">
                <a:solidFill>
                  <a:schemeClr val="accent1"/>
                </a:solidFill>
                <a:latin typeface="Arial"/>
                <a:ea typeface="方正兰亭超细黑简体"/>
                <a:cs typeface="+mn-ea"/>
                <a:sym typeface="Arial"/>
              </a:rPr>
              <a:t>Contents</a:t>
            </a:r>
            <a:endParaRPr lang="en-GB" sz="1800" b="1" dirty="0">
              <a:solidFill>
                <a:schemeClr val="accent1"/>
              </a:solidFill>
              <a:latin typeface="Arial"/>
              <a:ea typeface="方正兰亭超细黑简体"/>
              <a:cs typeface="+mn-ea"/>
              <a:sym typeface="Arial"/>
            </a:endParaRPr>
          </a:p>
        </p:txBody>
      </p:sp>
      <p:cxnSp>
        <p:nvCxnSpPr>
          <p:cNvPr id="37" name="直接连接符 36"/>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899593" y="1421579"/>
            <a:ext cx="894259" cy="523220"/>
            <a:chOff x="2215144" y="927951"/>
            <a:chExt cx="1244730" cy="959254"/>
          </a:xfrm>
        </p:grpSpPr>
        <p:sp>
          <p:nvSpPr>
            <p:cNvPr id="39"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0"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01</a:t>
              </a:r>
              <a:endParaRPr lang="zh-CN" altLang="en-US" sz="2800" dirty="0">
                <a:solidFill>
                  <a:schemeClr val="bg1"/>
                </a:solidFill>
                <a:latin typeface="Arial"/>
                <a:ea typeface="方正兰亭超细黑简体"/>
                <a:cs typeface="+mn-ea"/>
                <a:sym typeface="Arial"/>
              </a:endParaRPr>
            </a:p>
          </p:txBody>
        </p:sp>
      </p:grpSp>
      <p:grpSp>
        <p:nvGrpSpPr>
          <p:cNvPr id="41" name="组合 40"/>
          <p:cNvGrpSpPr/>
          <p:nvPr/>
        </p:nvGrpSpPr>
        <p:grpSpPr>
          <a:xfrm>
            <a:off x="899593" y="2186663"/>
            <a:ext cx="894259" cy="523220"/>
            <a:chOff x="2215144" y="1952311"/>
            <a:chExt cx="1244730" cy="959257"/>
          </a:xfrm>
        </p:grpSpPr>
        <p:sp>
          <p:nvSpPr>
            <p:cNvPr id="42" name="平行四边形 48"/>
            <p:cNvSpPr/>
            <p:nvPr/>
          </p:nvSpPr>
          <p:spPr>
            <a:xfrm>
              <a:off x="2215144" y="2033848"/>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3"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02</a:t>
              </a:r>
              <a:endParaRPr lang="zh-CN" altLang="en-US" sz="2800" dirty="0">
                <a:solidFill>
                  <a:schemeClr val="bg1"/>
                </a:solidFill>
                <a:latin typeface="Arial"/>
                <a:ea typeface="方正兰亭超细黑简体"/>
                <a:cs typeface="+mn-ea"/>
                <a:sym typeface="Arial"/>
              </a:endParaRPr>
            </a:p>
          </p:txBody>
        </p:sp>
      </p:grpSp>
      <p:grpSp>
        <p:nvGrpSpPr>
          <p:cNvPr id="44" name="组合 43"/>
          <p:cNvGrpSpPr/>
          <p:nvPr/>
        </p:nvGrpSpPr>
        <p:grpSpPr>
          <a:xfrm>
            <a:off x="899593" y="2986191"/>
            <a:ext cx="894259" cy="523220"/>
            <a:chOff x="2215144" y="3018134"/>
            <a:chExt cx="1244730" cy="959255"/>
          </a:xfrm>
        </p:grpSpPr>
        <p:sp>
          <p:nvSpPr>
            <p:cNvPr id="45"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6"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03</a:t>
              </a:r>
              <a:endParaRPr lang="zh-CN" altLang="en-US" sz="2800" dirty="0">
                <a:solidFill>
                  <a:schemeClr val="bg1"/>
                </a:solidFill>
                <a:latin typeface="Arial"/>
                <a:ea typeface="方正兰亭超细黑简体"/>
                <a:cs typeface="+mn-ea"/>
                <a:sym typeface="Arial"/>
              </a:endParaRPr>
            </a:p>
          </p:txBody>
        </p:sp>
      </p:grpSp>
      <p:grpSp>
        <p:nvGrpSpPr>
          <p:cNvPr id="53" name="组合 52"/>
          <p:cNvGrpSpPr/>
          <p:nvPr/>
        </p:nvGrpSpPr>
        <p:grpSpPr>
          <a:xfrm>
            <a:off x="2010894" y="1465945"/>
            <a:ext cx="3857250" cy="459690"/>
            <a:chOff x="4315150" y="953426"/>
            <a:chExt cx="3857250" cy="540057"/>
          </a:xfrm>
        </p:grpSpPr>
        <p:sp>
          <p:nvSpPr>
            <p:cNvPr id="54" name="矩形 53"/>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飞科新零售业务构想</a:t>
              </a:r>
              <a:endParaRPr lang="en-GB" altLang="zh-CN" b="1" dirty="0">
                <a:latin typeface="Arial"/>
                <a:ea typeface="方正兰亭超细黑简体"/>
                <a:cs typeface="+mn-ea"/>
                <a:sym typeface="Arial"/>
              </a:endParaRPr>
            </a:p>
          </p:txBody>
        </p:sp>
        <p:sp>
          <p:nvSpPr>
            <p:cNvPr id="55"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solidFill>
                <a:latin typeface="Arial"/>
                <a:ea typeface="方正兰亭超细黑简体"/>
                <a:cs typeface="+mn-ea"/>
                <a:sym typeface="Arial"/>
              </a:endParaRPr>
            </a:p>
          </p:txBody>
        </p:sp>
      </p:grpSp>
      <p:grpSp>
        <p:nvGrpSpPr>
          <p:cNvPr id="56" name="组合 55"/>
          <p:cNvGrpSpPr/>
          <p:nvPr/>
        </p:nvGrpSpPr>
        <p:grpSpPr>
          <a:xfrm>
            <a:off x="2010894" y="2271495"/>
            <a:ext cx="3857250" cy="459690"/>
            <a:chOff x="4315150" y="1647579"/>
            <a:chExt cx="3857250" cy="540057"/>
          </a:xfrm>
        </p:grpSpPr>
        <p:sp>
          <p:nvSpPr>
            <p:cNvPr id="57" name="矩形 56"/>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洽客新零售示范</a:t>
              </a:r>
              <a:endParaRPr lang="en-GB" altLang="zh-CN" b="1" dirty="0">
                <a:latin typeface="Arial"/>
                <a:ea typeface="方正兰亭超细黑简体"/>
                <a:cs typeface="+mn-ea"/>
                <a:sym typeface="Arial"/>
              </a:endParaRPr>
            </a:p>
          </p:txBody>
        </p:sp>
        <p:sp>
          <p:nvSpPr>
            <p:cNvPr id="58"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grpSp>
        <p:nvGrpSpPr>
          <p:cNvPr id="59" name="组合 58"/>
          <p:cNvGrpSpPr/>
          <p:nvPr/>
        </p:nvGrpSpPr>
        <p:grpSpPr>
          <a:xfrm>
            <a:off x="2010894" y="3017247"/>
            <a:ext cx="3857250" cy="459690"/>
            <a:chOff x="4315150" y="2341731"/>
            <a:chExt cx="3857250" cy="540057"/>
          </a:xfrm>
        </p:grpSpPr>
        <p:sp>
          <p:nvSpPr>
            <p:cNvPr id="60" name="矩形 59"/>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rgbClr val="FF0000"/>
                  </a:solidFill>
                  <a:latin typeface="Arial"/>
                  <a:ea typeface="方正兰亭超细黑简体"/>
                  <a:cs typeface="+mn-ea"/>
                  <a:sym typeface="Arial"/>
                </a:rPr>
                <a:t>飞科新零售服务内容</a:t>
              </a:r>
              <a:endParaRPr lang="en-GB" altLang="zh-CN" b="1" dirty="0">
                <a:solidFill>
                  <a:srgbClr val="FF0000"/>
                </a:solidFill>
                <a:latin typeface="Arial"/>
                <a:ea typeface="方正兰亭超细黑简体"/>
                <a:cs typeface="+mn-ea"/>
                <a:sym typeface="Arial"/>
              </a:endParaRPr>
            </a:p>
          </p:txBody>
        </p:sp>
        <p:sp>
          <p:nvSpPr>
            <p:cNvPr id="61"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rgbClr val="FF0000"/>
                </a:solidFill>
                <a:latin typeface="Arial"/>
                <a:ea typeface="方正兰亭超细黑简体"/>
                <a:cs typeface="+mn-ea"/>
                <a:sym typeface="Arial"/>
              </a:endParaRPr>
            </a:p>
          </p:txBody>
        </p:sp>
      </p:grpSp>
      <p:grpSp>
        <p:nvGrpSpPr>
          <p:cNvPr id="22" name="组合 43"/>
          <p:cNvGrpSpPr/>
          <p:nvPr/>
        </p:nvGrpSpPr>
        <p:grpSpPr>
          <a:xfrm>
            <a:off x="906853" y="3731246"/>
            <a:ext cx="894259" cy="523220"/>
            <a:chOff x="2215144" y="3018134"/>
            <a:chExt cx="1244730" cy="959255"/>
          </a:xfrm>
        </p:grpSpPr>
        <p:sp>
          <p:nvSpPr>
            <p:cNvPr id="23"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24"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04</a:t>
              </a:r>
              <a:endParaRPr lang="zh-CN" altLang="en-US" sz="2800" dirty="0">
                <a:solidFill>
                  <a:schemeClr val="bg1"/>
                </a:solidFill>
                <a:latin typeface="Arial"/>
                <a:ea typeface="方正兰亭超细黑简体"/>
                <a:cs typeface="+mn-ea"/>
                <a:sym typeface="Arial"/>
              </a:endParaRPr>
            </a:p>
          </p:txBody>
        </p:sp>
      </p:grpSp>
      <p:grpSp>
        <p:nvGrpSpPr>
          <p:cNvPr id="25" name="组合 58"/>
          <p:cNvGrpSpPr/>
          <p:nvPr/>
        </p:nvGrpSpPr>
        <p:grpSpPr>
          <a:xfrm>
            <a:off x="2018154" y="3762302"/>
            <a:ext cx="3857250" cy="459690"/>
            <a:chOff x="4315150" y="2341731"/>
            <a:chExt cx="3857250" cy="540057"/>
          </a:xfrm>
        </p:grpSpPr>
        <p:sp>
          <p:nvSpPr>
            <p:cNvPr id="26" name="矩形 25"/>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a:ea typeface="方正兰亭超细黑简体"/>
                  <a:cs typeface="+mn-ea"/>
                  <a:sym typeface="Arial"/>
                </a:rPr>
                <a:t>洽客企业基础介绍</a:t>
              </a:r>
              <a:endParaRPr lang="en-GB" altLang="zh-CN" b="1" dirty="0">
                <a:solidFill>
                  <a:schemeClr val="tx1">
                    <a:lumMod val="75000"/>
                    <a:lumOff val="25000"/>
                  </a:schemeClr>
                </a:solidFill>
                <a:latin typeface="Arial"/>
                <a:ea typeface="方正兰亭超细黑简体"/>
                <a:cs typeface="+mn-ea"/>
                <a:sym typeface="Arial"/>
              </a:endParaRPr>
            </a:p>
          </p:txBody>
        </p:sp>
        <p:sp>
          <p:nvSpPr>
            <p:cNvPr id="27"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sp>
        <p:nvSpPr>
          <p:cNvPr id="2" name="日期占位符 1"/>
          <p:cNvSpPr>
            <a:spLocks noGrp="1"/>
          </p:cNvSpPr>
          <p:nvPr>
            <p:ph type="dt" sz="half" idx="10"/>
          </p:nvPr>
        </p:nvSpPr>
        <p:spPr/>
        <p:txBody>
          <a:bodyPr/>
          <a:lstStyle/>
          <a:p>
            <a:fld id="{87744561-4BA9-5143-9257-9A8677BCC19A}"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19</a:t>
            </a:fld>
            <a:endParaRPr lang="zh-CN" altLang="en-US"/>
          </a:p>
        </p:txBody>
      </p:sp>
    </p:spTree>
    <p:extLst>
      <p:ext uri="{BB962C8B-B14F-4D97-AF65-F5344CB8AC3E}">
        <p14:creationId xmlns:p14="http://schemas.microsoft.com/office/powerpoint/2010/main" val="33473298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0-#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0-#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1+#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Arial"/>
                <a:ea typeface="方正兰亭超细黑简体"/>
                <a:cs typeface="+mn-ea"/>
                <a:sym typeface="Arial"/>
              </a:rPr>
              <a:t>目录</a:t>
            </a:r>
            <a:r>
              <a:rPr lang="en-US" altLang="zh-CN" b="1" dirty="0">
                <a:solidFill>
                  <a:schemeClr val="accent1"/>
                </a:solidFill>
                <a:latin typeface="Arial"/>
                <a:ea typeface="方正兰亭超细黑简体"/>
                <a:cs typeface="+mn-ea"/>
                <a:sym typeface="Arial"/>
              </a:rPr>
              <a:t>/</a:t>
            </a:r>
            <a:r>
              <a:rPr lang="en-US" altLang="zh-CN" sz="1800" b="1" dirty="0">
                <a:solidFill>
                  <a:schemeClr val="accent1"/>
                </a:solidFill>
                <a:latin typeface="Arial"/>
                <a:ea typeface="方正兰亭超细黑简体"/>
                <a:cs typeface="+mn-ea"/>
                <a:sym typeface="Arial"/>
              </a:rPr>
              <a:t>Contents</a:t>
            </a:r>
            <a:endParaRPr lang="en-GB" sz="1800" b="1" dirty="0">
              <a:solidFill>
                <a:schemeClr val="accent1"/>
              </a:solidFill>
              <a:latin typeface="Arial"/>
              <a:ea typeface="方正兰亭超细黑简体"/>
              <a:cs typeface="+mn-ea"/>
              <a:sym typeface="Arial"/>
            </a:endParaRPr>
          </a:p>
        </p:txBody>
      </p:sp>
      <p:cxnSp>
        <p:nvCxnSpPr>
          <p:cNvPr id="37" name="直接连接符 36"/>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899593" y="1421579"/>
            <a:ext cx="894259" cy="523220"/>
            <a:chOff x="2215144" y="927951"/>
            <a:chExt cx="1244730" cy="959254"/>
          </a:xfrm>
        </p:grpSpPr>
        <p:sp>
          <p:nvSpPr>
            <p:cNvPr id="39"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0"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01</a:t>
              </a:r>
              <a:endParaRPr lang="zh-CN" altLang="en-US" sz="2800" dirty="0">
                <a:solidFill>
                  <a:schemeClr val="bg1"/>
                </a:solidFill>
                <a:latin typeface="Arial"/>
                <a:ea typeface="方正兰亭超细黑简体"/>
                <a:cs typeface="+mn-ea"/>
                <a:sym typeface="Arial"/>
              </a:endParaRPr>
            </a:p>
          </p:txBody>
        </p:sp>
      </p:grpSp>
      <p:grpSp>
        <p:nvGrpSpPr>
          <p:cNvPr id="41" name="组合 40"/>
          <p:cNvGrpSpPr/>
          <p:nvPr/>
        </p:nvGrpSpPr>
        <p:grpSpPr>
          <a:xfrm>
            <a:off x="899593" y="2186663"/>
            <a:ext cx="894259" cy="523220"/>
            <a:chOff x="2215144" y="1952311"/>
            <a:chExt cx="1244730" cy="959257"/>
          </a:xfrm>
        </p:grpSpPr>
        <p:sp>
          <p:nvSpPr>
            <p:cNvPr id="42" name="平行四边形 48"/>
            <p:cNvSpPr/>
            <p:nvPr/>
          </p:nvSpPr>
          <p:spPr>
            <a:xfrm>
              <a:off x="2215144" y="2033848"/>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3"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02</a:t>
              </a:r>
              <a:endParaRPr lang="zh-CN" altLang="en-US" sz="2800" dirty="0">
                <a:solidFill>
                  <a:schemeClr val="bg1"/>
                </a:solidFill>
                <a:latin typeface="Arial"/>
                <a:ea typeface="方正兰亭超细黑简体"/>
                <a:cs typeface="+mn-ea"/>
                <a:sym typeface="Arial"/>
              </a:endParaRPr>
            </a:p>
          </p:txBody>
        </p:sp>
      </p:grpSp>
      <p:grpSp>
        <p:nvGrpSpPr>
          <p:cNvPr id="44" name="组合 43"/>
          <p:cNvGrpSpPr/>
          <p:nvPr/>
        </p:nvGrpSpPr>
        <p:grpSpPr>
          <a:xfrm>
            <a:off x="899593" y="2986191"/>
            <a:ext cx="894259" cy="523220"/>
            <a:chOff x="2215144" y="3018134"/>
            <a:chExt cx="1244730" cy="959255"/>
          </a:xfrm>
        </p:grpSpPr>
        <p:sp>
          <p:nvSpPr>
            <p:cNvPr id="45"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6"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03</a:t>
              </a:r>
              <a:endParaRPr lang="zh-CN" altLang="en-US" sz="2800" dirty="0">
                <a:solidFill>
                  <a:schemeClr val="bg1"/>
                </a:solidFill>
                <a:latin typeface="Arial"/>
                <a:ea typeface="方正兰亭超细黑简体"/>
                <a:cs typeface="+mn-ea"/>
                <a:sym typeface="Arial"/>
              </a:endParaRPr>
            </a:p>
          </p:txBody>
        </p:sp>
      </p:grpSp>
      <p:grpSp>
        <p:nvGrpSpPr>
          <p:cNvPr id="53" name="组合 52"/>
          <p:cNvGrpSpPr/>
          <p:nvPr/>
        </p:nvGrpSpPr>
        <p:grpSpPr>
          <a:xfrm>
            <a:off x="2010894" y="1465945"/>
            <a:ext cx="3857250" cy="459690"/>
            <a:chOff x="4315150" y="953426"/>
            <a:chExt cx="3857250" cy="540057"/>
          </a:xfrm>
        </p:grpSpPr>
        <p:sp>
          <p:nvSpPr>
            <p:cNvPr id="54" name="矩形 53"/>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rgbClr val="FF0000"/>
                  </a:solidFill>
                  <a:latin typeface="Arial"/>
                  <a:ea typeface="方正兰亭超细黑简体"/>
                  <a:cs typeface="+mn-ea"/>
                  <a:sym typeface="Arial"/>
                </a:rPr>
                <a:t>飞科新零售业务构想</a:t>
              </a:r>
              <a:endParaRPr lang="en-GB" altLang="zh-CN" b="1" dirty="0">
                <a:solidFill>
                  <a:srgbClr val="FF0000"/>
                </a:solidFill>
                <a:latin typeface="Arial"/>
                <a:ea typeface="方正兰亭超细黑简体"/>
                <a:cs typeface="+mn-ea"/>
                <a:sym typeface="Arial"/>
              </a:endParaRPr>
            </a:p>
          </p:txBody>
        </p:sp>
        <p:sp>
          <p:nvSpPr>
            <p:cNvPr id="55"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solidFill>
                <a:latin typeface="Arial"/>
                <a:ea typeface="方正兰亭超细黑简体"/>
                <a:cs typeface="+mn-ea"/>
                <a:sym typeface="Arial"/>
              </a:endParaRPr>
            </a:p>
          </p:txBody>
        </p:sp>
      </p:grpSp>
      <p:grpSp>
        <p:nvGrpSpPr>
          <p:cNvPr id="56" name="组合 55"/>
          <p:cNvGrpSpPr/>
          <p:nvPr/>
        </p:nvGrpSpPr>
        <p:grpSpPr>
          <a:xfrm>
            <a:off x="2010894" y="2271495"/>
            <a:ext cx="3857250" cy="459690"/>
            <a:chOff x="4315150" y="1647579"/>
            <a:chExt cx="3857250" cy="540057"/>
          </a:xfrm>
        </p:grpSpPr>
        <p:sp>
          <p:nvSpPr>
            <p:cNvPr id="57" name="矩形 56"/>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洽客新零售示范</a:t>
              </a:r>
              <a:endParaRPr lang="en-GB" altLang="zh-CN" b="1" dirty="0">
                <a:latin typeface="Arial"/>
                <a:ea typeface="方正兰亭超细黑简体"/>
                <a:cs typeface="+mn-ea"/>
                <a:sym typeface="Arial"/>
              </a:endParaRPr>
            </a:p>
          </p:txBody>
        </p:sp>
        <p:sp>
          <p:nvSpPr>
            <p:cNvPr id="58"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grpSp>
        <p:nvGrpSpPr>
          <p:cNvPr id="59" name="组合 58"/>
          <p:cNvGrpSpPr/>
          <p:nvPr/>
        </p:nvGrpSpPr>
        <p:grpSpPr>
          <a:xfrm>
            <a:off x="2010894" y="3017247"/>
            <a:ext cx="3857250" cy="459690"/>
            <a:chOff x="4315150" y="2341731"/>
            <a:chExt cx="3857250" cy="540057"/>
          </a:xfrm>
        </p:grpSpPr>
        <p:sp>
          <p:nvSpPr>
            <p:cNvPr id="60" name="矩形 59"/>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飞科新零售服务内容</a:t>
              </a:r>
              <a:endParaRPr lang="en-GB" altLang="zh-CN" b="1" dirty="0">
                <a:latin typeface="Arial"/>
                <a:ea typeface="方正兰亭超细黑简体"/>
                <a:cs typeface="+mn-ea"/>
                <a:sym typeface="Arial"/>
              </a:endParaRPr>
            </a:p>
          </p:txBody>
        </p:sp>
        <p:sp>
          <p:nvSpPr>
            <p:cNvPr id="61"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rgbClr val="FF0000"/>
                </a:solidFill>
                <a:latin typeface="Arial"/>
                <a:ea typeface="方正兰亭超细黑简体"/>
                <a:cs typeface="+mn-ea"/>
                <a:sym typeface="Arial"/>
              </a:endParaRPr>
            </a:p>
          </p:txBody>
        </p:sp>
      </p:grpSp>
      <p:grpSp>
        <p:nvGrpSpPr>
          <p:cNvPr id="22" name="组合 43"/>
          <p:cNvGrpSpPr/>
          <p:nvPr/>
        </p:nvGrpSpPr>
        <p:grpSpPr>
          <a:xfrm>
            <a:off x="906853" y="3731246"/>
            <a:ext cx="894259" cy="523220"/>
            <a:chOff x="2215144" y="3018134"/>
            <a:chExt cx="1244730" cy="959255"/>
          </a:xfrm>
        </p:grpSpPr>
        <p:sp>
          <p:nvSpPr>
            <p:cNvPr id="23"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24"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04</a:t>
              </a:r>
              <a:endParaRPr lang="zh-CN" altLang="en-US" sz="2800" dirty="0">
                <a:solidFill>
                  <a:schemeClr val="bg1"/>
                </a:solidFill>
                <a:latin typeface="Arial"/>
                <a:ea typeface="方正兰亭超细黑简体"/>
                <a:cs typeface="+mn-ea"/>
                <a:sym typeface="Arial"/>
              </a:endParaRPr>
            </a:p>
          </p:txBody>
        </p:sp>
      </p:grpSp>
      <p:grpSp>
        <p:nvGrpSpPr>
          <p:cNvPr id="25" name="组合 58"/>
          <p:cNvGrpSpPr/>
          <p:nvPr/>
        </p:nvGrpSpPr>
        <p:grpSpPr>
          <a:xfrm>
            <a:off x="2018154" y="3762302"/>
            <a:ext cx="3857250" cy="459690"/>
            <a:chOff x="4315150" y="2341731"/>
            <a:chExt cx="3857250" cy="540057"/>
          </a:xfrm>
        </p:grpSpPr>
        <p:sp>
          <p:nvSpPr>
            <p:cNvPr id="26" name="矩形 25"/>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a:ea typeface="方正兰亭超细黑简体"/>
                  <a:cs typeface="+mn-ea"/>
                  <a:sym typeface="Arial"/>
                </a:rPr>
                <a:t>洽客企业基础介绍</a:t>
              </a:r>
              <a:endParaRPr lang="en-GB" altLang="zh-CN" b="1" dirty="0">
                <a:solidFill>
                  <a:schemeClr val="tx1">
                    <a:lumMod val="75000"/>
                    <a:lumOff val="25000"/>
                  </a:schemeClr>
                </a:solidFill>
                <a:latin typeface="Arial"/>
                <a:ea typeface="方正兰亭超细黑简体"/>
                <a:cs typeface="+mn-ea"/>
                <a:sym typeface="Arial"/>
              </a:endParaRPr>
            </a:p>
          </p:txBody>
        </p:sp>
        <p:sp>
          <p:nvSpPr>
            <p:cNvPr id="27"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sp>
        <p:nvSpPr>
          <p:cNvPr id="2" name="日期占位符 1"/>
          <p:cNvSpPr>
            <a:spLocks noGrp="1"/>
          </p:cNvSpPr>
          <p:nvPr>
            <p:ph type="dt" sz="half" idx="10"/>
          </p:nvPr>
        </p:nvSpPr>
        <p:spPr/>
        <p:txBody>
          <a:bodyPr/>
          <a:lstStyle/>
          <a:p>
            <a:fld id="{87744561-4BA9-5143-9257-9A8677BCC19A}"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a:t>
            </a:fld>
            <a:endParaRPr lang="zh-CN" altLang="en-US"/>
          </a:p>
        </p:txBody>
      </p:sp>
    </p:spTree>
    <p:extLst>
      <p:ext uri="{BB962C8B-B14F-4D97-AF65-F5344CB8AC3E}">
        <p14:creationId xmlns:p14="http://schemas.microsoft.com/office/powerpoint/2010/main" val="20254547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0-#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0-#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1+#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rot="5400000">
            <a:off x="2575162" y="2732464"/>
            <a:ext cx="2677307"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11 Rectángulo"/>
          <p:cNvSpPr/>
          <p:nvPr/>
        </p:nvSpPr>
        <p:spPr>
          <a:xfrm>
            <a:off x="1301501" y="1478345"/>
            <a:ext cx="1976209" cy="787703"/>
          </a:xfrm>
          <a:prstGeom prst="rect">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r>
              <a:rPr lang="zh-CN" altLang="en-US"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产品研发实力</a:t>
            </a:r>
            <a:endPar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20"/>
          <p:cNvGrpSpPr/>
          <p:nvPr/>
        </p:nvGrpSpPr>
        <p:grpSpPr>
          <a:xfrm>
            <a:off x="1393147" y="2732464"/>
            <a:ext cx="2089051" cy="1065250"/>
            <a:chOff x="1130664" y="2548491"/>
            <a:chExt cx="2497042" cy="1065436"/>
          </a:xfrm>
        </p:grpSpPr>
        <p:sp>
          <p:nvSpPr>
            <p:cNvPr id="22" name="矩形 21"/>
            <p:cNvSpPr/>
            <p:nvPr/>
          </p:nvSpPr>
          <p:spPr>
            <a:xfrm>
              <a:off x="1250909" y="2548491"/>
              <a:ext cx="1860886" cy="307831"/>
            </a:xfrm>
            <a:prstGeom prst="rect">
              <a:avLst/>
            </a:prstGeom>
          </p:spPr>
          <p:txBody>
            <a:bodyPr wrap="none">
              <a:spAutoFit/>
            </a:bodyPr>
            <a:lstStyle/>
            <a:p>
              <a:pPr lvl="0" eaLnBrk="0" fontAlgn="base" hangingPunct="0">
                <a:spcBef>
                  <a:spcPct val="0"/>
                </a:spcBef>
                <a:spcAft>
                  <a:spcPct val="0"/>
                </a:spcAft>
                <a:defRPr/>
              </a:pP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洽客产品运营</a:t>
              </a:r>
              <a:r>
                <a:rPr lang="zh-CN" altLang="zh-CN" sz="1400" b="1" kern="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130664" y="2905917"/>
              <a:ext cx="2497042" cy="708010"/>
            </a:xfrm>
            <a:prstGeom prst="rect">
              <a:avLst/>
            </a:prstGeom>
          </p:spPr>
          <p:txBody>
            <a:bodyPr wrap="square">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洽客工具产品运营</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迭代优化</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多个版本</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产品技术熟练新零售工具开发逻辑</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有咨询业务团队梳理新零售业务</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42 Rectángulo"/>
          <p:cNvSpPr/>
          <p:nvPr/>
        </p:nvSpPr>
        <p:spPr>
          <a:xfrm>
            <a:off x="4549921" y="1478346"/>
            <a:ext cx="1976210" cy="787703"/>
          </a:xfrm>
          <a:prstGeom prst="rect">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p>
            <a:pPr lvl="0" algn="ctr" eaLnBrk="0" fontAlgn="base" hangingPunct="0">
              <a:spcBef>
                <a:spcPct val="0"/>
              </a:spcBef>
              <a:spcAft>
                <a:spcPct val="0"/>
              </a:spcAft>
              <a:defRPr/>
            </a:pPr>
            <a:r>
              <a:rPr lang="zh-CN" altLang="en-US"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服务落地经验</a:t>
            </a:r>
            <a:endParaRPr lang="en-US" altLang="zh-CN" sz="20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 name="组合 24"/>
          <p:cNvGrpSpPr/>
          <p:nvPr/>
        </p:nvGrpSpPr>
        <p:grpSpPr>
          <a:xfrm>
            <a:off x="4549921" y="2732464"/>
            <a:ext cx="1869748" cy="1065250"/>
            <a:chOff x="1853907" y="2548491"/>
            <a:chExt cx="2234909" cy="1065436"/>
          </a:xfrm>
        </p:grpSpPr>
        <p:sp>
          <p:nvSpPr>
            <p:cNvPr id="26" name="矩形 25"/>
            <p:cNvSpPr/>
            <p:nvPr/>
          </p:nvSpPr>
          <p:spPr>
            <a:xfrm>
              <a:off x="1853907" y="2548491"/>
              <a:ext cx="2234909" cy="307831"/>
            </a:xfrm>
            <a:prstGeom prst="rect">
              <a:avLst/>
            </a:prstGeom>
          </p:spPr>
          <p:txBody>
            <a:bodyPr wrap="none">
              <a:spAutoFit/>
            </a:bodyPr>
            <a:lstStyle/>
            <a:p>
              <a:pPr lvl="0" eaLnBrk="0" fontAlgn="base" hangingPunct="0">
                <a:spcBef>
                  <a:spcPct val="0"/>
                </a:spcBef>
                <a:spcAft>
                  <a:spcPct val="0"/>
                </a:spcAft>
                <a:defRPr/>
              </a:pP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落地</a:t>
              </a:r>
              <a:r>
                <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rPr>
                <a:t>3000+</a:t>
              </a: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品牌企业</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1875562" y="2905917"/>
              <a:ext cx="2191598" cy="708010"/>
            </a:xfrm>
            <a:prstGeom prst="rect">
              <a:avLst/>
            </a:prstGeom>
          </p:spPr>
          <p:txBody>
            <a:bodyPr wrap="square">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落地服务团队已成立</a:t>
              </a:r>
              <a:r>
                <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年</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核心服务运营人员超过</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人</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服务落地</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3000+</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以上企业</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落地经验成熟有效</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16"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7"/>
          <p:cNvGrpSpPr>
            <a:grpSpLocks/>
          </p:cNvGrpSpPr>
          <p:nvPr/>
        </p:nvGrpSpPr>
        <p:grpSpPr bwMode="auto">
          <a:xfrm>
            <a:off x="323528" y="292895"/>
            <a:ext cx="390372" cy="205979"/>
            <a:chOff x="0" y="0"/>
            <a:chExt cx="1041399" cy="549275"/>
          </a:xfrm>
          <a:solidFill>
            <a:srgbClr val="0875DE"/>
          </a:solidFill>
        </p:grpSpPr>
        <p:sp>
          <p:nvSpPr>
            <p:cNvPr id="2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9"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2" name="Title 1"/>
          <p:cNvSpPr txBox="1">
            <a:spLocks/>
          </p:cNvSpPr>
          <p:nvPr/>
        </p:nvSpPr>
        <p:spPr>
          <a:xfrm>
            <a:off x="857878" y="200199"/>
            <a:ext cx="4385407" cy="39851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洽客新零售服务解决方案－</a:t>
            </a:r>
            <a:r>
              <a:rPr lang="zh-CN" altLang="en-US" sz="2800" b="1" dirty="0">
                <a:solidFill>
                  <a:srgbClr val="FF0000"/>
                </a:solidFill>
                <a:latin typeface="Arial"/>
                <a:ea typeface="方正兰亭超细黑简体"/>
                <a:cs typeface="+mn-ea"/>
                <a:sym typeface="Arial"/>
              </a:rPr>
              <a:t>核心优势</a:t>
            </a:r>
            <a:endParaRPr lang="en-GB" altLang="zh-CN" sz="2800" b="1" dirty="0">
              <a:solidFill>
                <a:srgbClr val="FF0000"/>
              </a:solidFill>
              <a:latin typeface="Arial"/>
              <a:ea typeface="方正兰亭超细黑简体"/>
              <a:cs typeface="+mn-ea"/>
              <a:sym typeface="Arial"/>
            </a:endParaRPr>
          </a:p>
        </p:txBody>
      </p:sp>
      <p:sp>
        <p:nvSpPr>
          <p:cNvPr id="5" name="日期占位符 4"/>
          <p:cNvSpPr>
            <a:spLocks noGrp="1"/>
          </p:cNvSpPr>
          <p:nvPr>
            <p:ph type="dt" sz="half" idx="10"/>
          </p:nvPr>
        </p:nvSpPr>
        <p:spPr/>
        <p:txBody>
          <a:bodyPr/>
          <a:lstStyle/>
          <a:p>
            <a:fld id="{3F60A393-D950-E04C-BD30-AF571A36728C}" type="datetime1">
              <a:rPr lang="zh-CN" altLang="en-US" smtClean="0"/>
              <a:t>2017/9/21</a:t>
            </a:fld>
            <a:endParaRPr lang="zh-CN" altLang="en-US"/>
          </a:p>
        </p:txBody>
      </p:sp>
      <p:sp>
        <p:nvSpPr>
          <p:cNvPr id="7" name="幻灯片编号占位符 6"/>
          <p:cNvSpPr>
            <a:spLocks noGrp="1"/>
          </p:cNvSpPr>
          <p:nvPr>
            <p:ph type="sldNum" sz="quarter" idx="12"/>
          </p:nvPr>
        </p:nvSpPr>
        <p:spPr/>
        <p:txBody>
          <a:bodyPr/>
          <a:lstStyle/>
          <a:p>
            <a:fld id="{FAEB12DD-E797-44F6-9BCC-EF71B9671ECC}" type="slidenum">
              <a:rPr lang="zh-CN" altLang="en-US" smtClean="0"/>
              <a:t>20</a:t>
            </a:fld>
            <a:endParaRPr lang="zh-CN" altLang="en-US"/>
          </a:p>
        </p:txBody>
      </p:sp>
    </p:spTree>
    <p:extLst>
      <p:ext uri="{BB962C8B-B14F-4D97-AF65-F5344CB8AC3E}">
        <p14:creationId xmlns:p14="http://schemas.microsoft.com/office/powerpoint/2010/main" val="308695501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8" name="Group 1294"/>
          <p:cNvGrpSpPr/>
          <p:nvPr/>
        </p:nvGrpSpPr>
        <p:grpSpPr>
          <a:xfrm>
            <a:off x="1633069" y="1347614"/>
            <a:ext cx="398195" cy="398195"/>
            <a:chOff x="0" y="0"/>
            <a:chExt cx="1243363" cy="1243363"/>
          </a:xfrm>
        </p:grpSpPr>
        <p:sp>
          <p:nvSpPr>
            <p:cNvPr id="9" name="Shape 1290"/>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nvGrpSpPr>
            <p:cNvPr id="10" name="Group 1293"/>
            <p:cNvGrpSpPr/>
            <p:nvPr/>
          </p:nvGrpSpPr>
          <p:grpSpPr>
            <a:xfrm>
              <a:off x="374055" y="351222"/>
              <a:ext cx="495253" cy="540919"/>
              <a:chOff x="0" y="0"/>
              <a:chExt cx="495252" cy="540918"/>
            </a:xfrm>
          </p:grpSpPr>
          <p:sp>
            <p:nvSpPr>
              <p:cNvPr id="11"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18"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sp>
        <p:nvSpPr>
          <p:cNvPr id="19" name="Shape 1319"/>
          <p:cNvSpPr/>
          <p:nvPr/>
        </p:nvSpPr>
        <p:spPr>
          <a:xfrm flipV="1">
            <a:off x="2030086"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0" name="Shape 1320"/>
          <p:cNvSpPr/>
          <p:nvPr/>
        </p:nvSpPr>
        <p:spPr>
          <a:xfrm flipV="1">
            <a:off x="3608012"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1" name="Shape 1321"/>
          <p:cNvSpPr/>
          <p:nvPr/>
        </p:nvSpPr>
        <p:spPr>
          <a:xfrm flipV="1">
            <a:off x="5185939" y="1545999"/>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2" name="Shape 1322"/>
          <p:cNvSpPr/>
          <p:nvPr/>
        </p:nvSpPr>
        <p:spPr>
          <a:xfrm flipH="1">
            <a:off x="2228830"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3" name="Shape 1323"/>
          <p:cNvSpPr/>
          <p:nvPr/>
        </p:nvSpPr>
        <p:spPr>
          <a:xfrm flipH="1">
            <a:off x="3806756" y="3257833"/>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4" name="Shape 1324"/>
          <p:cNvSpPr/>
          <p:nvPr/>
        </p:nvSpPr>
        <p:spPr>
          <a:xfrm flipH="1">
            <a:off x="5384683" y="3257833"/>
            <a:ext cx="982165"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5" name="Shape 1325"/>
          <p:cNvSpPr/>
          <p:nvPr/>
        </p:nvSpPr>
        <p:spPr>
          <a:xfrm flipV="1">
            <a:off x="6763308" y="1545999"/>
            <a:ext cx="1206785"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6" name="Shape 1326"/>
          <p:cNvSpPr/>
          <p:nvPr/>
        </p:nvSpPr>
        <p:spPr>
          <a:xfrm>
            <a:off x="7969253" y="1553506"/>
            <a:ext cx="0" cy="1708395"/>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7" name="Shape 1327"/>
          <p:cNvSpPr/>
          <p:nvPr/>
        </p:nvSpPr>
        <p:spPr>
          <a:xfrm flipH="1">
            <a:off x="6962609" y="3257833"/>
            <a:ext cx="1006809"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8" name="Shape 1328"/>
          <p:cNvSpPr/>
          <p:nvPr/>
        </p:nvSpPr>
        <p:spPr>
          <a:xfrm flipH="1">
            <a:off x="1137760" y="3257833"/>
            <a:ext cx="499406"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29" name="Shape 1329"/>
          <p:cNvSpPr/>
          <p:nvPr/>
        </p:nvSpPr>
        <p:spPr>
          <a:xfrm flipV="1">
            <a:off x="1139530" y="1545999"/>
            <a:ext cx="0" cy="1715902"/>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sp>
        <p:nvSpPr>
          <p:cNvPr id="30" name="Shape 1330"/>
          <p:cNvSpPr/>
          <p:nvPr/>
        </p:nvSpPr>
        <p:spPr>
          <a:xfrm>
            <a:off x="1135256" y="1545999"/>
            <a:ext cx="300246"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a:latin typeface="Arial"/>
              <a:ea typeface="方正兰亭超细黑简体"/>
              <a:cs typeface="+mn-ea"/>
              <a:sym typeface="Arial"/>
            </a:endParaRPr>
          </a:p>
        </p:txBody>
      </p:sp>
      <p:grpSp>
        <p:nvGrpSpPr>
          <p:cNvPr id="31" name="Group 1335"/>
          <p:cNvGrpSpPr/>
          <p:nvPr/>
        </p:nvGrpSpPr>
        <p:grpSpPr>
          <a:xfrm>
            <a:off x="3210994" y="1347614"/>
            <a:ext cx="398195" cy="398195"/>
            <a:chOff x="0" y="0"/>
            <a:chExt cx="1243363" cy="1243363"/>
          </a:xfrm>
        </p:grpSpPr>
        <p:sp>
          <p:nvSpPr>
            <p:cNvPr id="32" name="Shape 133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nvGrpSpPr>
            <p:cNvPr id="33" name="Group 1334"/>
            <p:cNvGrpSpPr/>
            <p:nvPr/>
          </p:nvGrpSpPr>
          <p:grpSpPr>
            <a:xfrm>
              <a:off x="452618" y="384509"/>
              <a:ext cx="335923" cy="474346"/>
              <a:chOff x="0" y="0"/>
              <a:chExt cx="335921" cy="474344"/>
            </a:xfrm>
          </p:grpSpPr>
          <p:sp>
            <p:nvSpPr>
              <p:cNvPr id="34"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35"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grpSp>
        <p:nvGrpSpPr>
          <p:cNvPr id="36" name="Group 1338"/>
          <p:cNvGrpSpPr/>
          <p:nvPr/>
        </p:nvGrpSpPr>
        <p:grpSpPr>
          <a:xfrm>
            <a:off x="4788921" y="1347614"/>
            <a:ext cx="398195" cy="398195"/>
            <a:chOff x="0" y="0"/>
            <a:chExt cx="1243363" cy="1243363"/>
          </a:xfrm>
        </p:grpSpPr>
        <p:sp>
          <p:nvSpPr>
            <p:cNvPr id="37" name="Shape 1336"/>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38"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nvGrpSpPr>
          <p:cNvPr id="39" name="Group 1341"/>
          <p:cNvGrpSpPr/>
          <p:nvPr/>
        </p:nvGrpSpPr>
        <p:grpSpPr>
          <a:xfrm>
            <a:off x="6366847" y="1347614"/>
            <a:ext cx="398195" cy="398195"/>
            <a:chOff x="0" y="0"/>
            <a:chExt cx="1243363" cy="1243363"/>
          </a:xfrm>
        </p:grpSpPr>
        <p:sp>
          <p:nvSpPr>
            <p:cNvPr id="40" name="Shape 1339"/>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41"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nvGrpSpPr>
          <p:cNvPr id="42" name="Group 1344"/>
          <p:cNvGrpSpPr/>
          <p:nvPr/>
        </p:nvGrpSpPr>
        <p:grpSpPr>
          <a:xfrm>
            <a:off x="6366847" y="3058559"/>
            <a:ext cx="398195" cy="398195"/>
            <a:chOff x="0" y="0"/>
            <a:chExt cx="1243363" cy="1243363"/>
          </a:xfrm>
        </p:grpSpPr>
        <p:sp>
          <p:nvSpPr>
            <p:cNvPr id="43" name="Shape 1342"/>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44"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nvGrpSpPr>
          <p:cNvPr id="45" name="Group 1347"/>
          <p:cNvGrpSpPr/>
          <p:nvPr/>
        </p:nvGrpSpPr>
        <p:grpSpPr>
          <a:xfrm>
            <a:off x="4788921" y="3058559"/>
            <a:ext cx="398195" cy="398195"/>
            <a:chOff x="0" y="0"/>
            <a:chExt cx="1243363" cy="1243363"/>
          </a:xfrm>
        </p:grpSpPr>
        <p:sp>
          <p:nvSpPr>
            <p:cNvPr id="46" name="Shape 1345"/>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47"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nvGrpSpPr>
          <p:cNvPr id="48" name="Group 1350"/>
          <p:cNvGrpSpPr/>
          <p:nvPr/>
        </p:nvGrpSpPr>
        <p:grpSpPr>
          <a:xfrm>
            <a:off x="3210995" y="3058559"/>
            <a:ext cx="398195" cy="398195"/>
            <a:chOff x="0" y="0"/>
            <a:chExt cx="1243363" cy="1243363"/>
          </a:xfrm>
        </p:grpSpPr>
        <p:sp>
          <p:nvSpPr>
            <p:cNvPr id="49" name="Shape 1348"/>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50"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nvGrpSpPr>
          <p:cNvPr id="51" name="Group 1356"/>
          <p:cNvGrpSpPr/>
          <p:nvPr/>
        </p:nvGrpSpPr>
        <p:grpSpPr>
          <a:xfrm>
            <a:off x="1633069" y="3058559"/>
            <a:ext cx="398195" cy="398195"/>
            <a:chOff x="0" y="0"/>
            <a:chExt cx="1243363" cy="1243363"/>
          </a:xfrm>
        </p:grpSpPr>
        <p:sp>
          <p:nvSpPr>
            <p:cNvPr id="52" name="Shape 135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nvGrpSpPr>
            <p:cNvPr id="53" name="Group 1355"/>
            <p:cNvGrpSpPr/>
            <p:nvPr/>
          </p:nvGrpSpPr>
          <p:grpSpPr>
            <a:xfrm>
              <a:off x="356142" y="391541"/>
              <a:ext cx="533285" cy="457201"/>
              <a:chOff x="0" y="0"/>
              <a:chExt cx="533283" cy="457200"/>
            </a:xfrm>
          </p:grpSpPr>
          <p:sp>
            <p:nvSpPr>
              <p:cNvPr id="54"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55"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sp>
            <p:nvSpPr>
              <p:cNvPr id="56"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Arial"/>
                  <a:ea typeface="方正兰亭超细黑简体"/>
                  <a:cs typeface="+mn-ea"/>
                  <a:sym typeface="Arial"/>
                </a:endParaRPr>
              </a:p>
            </p:txBody>
          </p:sp>
        </p:grpSp>
      </p:grpSp>
      <p:sp>
        <p:nvSpPr>
          <p:cNvPr id="57" name="TextBox 44"/>
          <p:cNvSpPr txBox="1"/>
          <p:nvPr/>
        </p:nvSpPr>
        <p:spPr>
          <a:xfrm>
            <a:off x="1633069" y="2064335"/>
            <a:ext cx="1373505" cy="54886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消费者定位确认</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消费者生活场景确定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消费者购买途径确定</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58" name="Text Placeholder 4"/>
          <p:cNvSpPr txBox="1">
            <a:spLocks/>
          </p:cNvSpPr>
          <p:nvPr/>
        </p:nvSpPr>
        <p:spPr>
          <a:xfrm>
            <a:off x="1549308" y="1851186"/>
            <a:ext cx="1229489"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消费者画像</a:t>
            </a:r>
            <a:endParaRPr lang="en-GB" altLang="zh-CN" sz="1400" b="1" dirty="0">
              <a:solidFill>
                <a:srgbClr val="FF0000"/>
              </a:solidFill>
              <a:latin typeface="微软雅黑"/>
              <a:ea typeface="微软雅黑"/>
              <a:cs typeface="微软雅黑"/>
              <a:sym typeface="Arial"/>
            </a:endParaRPr>
          </a:p>
        </p:txBody>
      </p:sp>
      <p:sp>
        <p:nvSpPr>
          <p:cNvPr id="59" name="TextBox 46"/>
          <p:cNvSpPr txBox="1"/>
          <p:nvPr/>
        </p:nvSpPr>
        <p:spPr>
          <a:xfrm>
            <a:off x="3210995" y="2064335"/>
            <a:ext cx="1373505" cy="364202"/>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项目业务流程确定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项目业务目标设计</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60" name="Text Placeholder 4"/>
          <p:cNvSpPr txBox="1">
            <a:spLocks/>
          </p:cNvSpPr>
          <p:nvPr/>
        </p:nvSpPr>
        <p:spPr>
          <a:xfrm>
            <a:off x="3127234" y="1851186"/>
            <a:ext cx="1288998" cy="20082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项目业务设计</a:t>
            </a:r>
            <a:endParaRPr lang="en-GB" altLang="zh-CN" sz="1400" b="1" dirty="0">
              <a:solidFill>
                <a:srgbClr val="FF0000"/>
              </a:solidFill>
              <a:latin typeface="微软雅黑"/>
              <a:ea typeface="微软雅黑"/>
              <a:cs typeface="微软雅黑"/>
              <a:sym typeface="Arial"/>
            </a:endParaRPr>
          </a:p>
        </p:txBody>
      </p:sp>
      <p:sp>
        <p:nvSpPr>
          <p:cNvPr id="61" name="TextBox 48"/>
          <p:cNvSpPr txBox="1"/>
          <p:nvPr/>
        </p:nvSpPr>
        <p:spPr>
          <a:xfrm>
            <a:off x="4788922" y="2064335"/>
            <a:ext cx="1373505" cy="364202"/>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业务人员工作职责确定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阶段人员结构分解</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62" name="Text Placeholder 4"/>
          <p:cNvSpPr txBox="1">
            <a:spLocks/>
          </p:cNvSpPr>
          <p:nvPr/>
        </p:nvSpPr>
        <p:spPr>
          <a:xfrm>
            <a:off x="4705160" y="1851186"/>
            <a:ext cx="1408983" cy="18081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项目团队搭建</a:t>
            </a:r>
            <a:endParaRPr lang="en-GB" altLang="zh-CN" sz="1400" b="1" dirty="0">
              <a:solidFill>
                <a:srgbClr val="FF0000"/>
              </a:solidFill>
              <a:latin typeface="微软雅黑"/>
              <a:ea typeface="微软雅黑"/>
              <a:cs typeface="微软雅黑"/>
              <a:sym typeface="Arial"/>
            </a:endParaRPr>
          </a:p>
        </p:txBody>
      </p:sp>
      <p:sp>
        <p:nvSpPr>
          <p:cNvPr id="63" name="TextBox 50"/>
          <p:cNvSpPr txBox="1"/>
          <p:nvPr/>
        </p:nvSpPr>
        <p:spPr>
          <a:xfrm>
            <a:off x="6366847" y="2064335"/>
            <a:ext cx="1373505" cy="54886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会员服务体系搭建</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会员等级制度设定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会员服务流程清晰</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64" name="Text Placeholder 4"/>
          <p:cNvSpPr txBox="1">
            <a:spLocks/>
          </p:cNvSpPr>
          <p:nvPr/>
        </p:nvSpPr>
        <p:spPr>
          <a:xfrm>
            <a:off x="6283086" y="1814900"/>
            <a:ext cx="1482057" cy="271528"/>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新零售会员服务</a:t>
            </a:r>
            <a:endParaRPr lang="en-GB" altLang="zh-CN" sz="1400" b="1" dirty="0">
              <a:solidFill>
                <a:srgbClr val="FF0000"/>
              </a:solidFill>
              <a:latin typeface="微软雅黑"/>
              <a:ea typeface="微软雅黑"/>
              <a:cs typeface="微软雅黑"/>
              <a:sym typeface="Arial"/>
            </a:endParaRPr>
          </a:p>
        </p:txBody>
      </p:sp>
      <p:sp>
        <p:nvSpPr>
          <p:cNvPr id="65" name="TextBox 52"/>
          <p:cNvSpPr txBox="1"/>
          <p:nvPr/>
        </p:nvSpPr>
        <p:spPr>
          <a:xfrm>
            <a:off x="1633069" y="3797361"/>
            <a:ext cx="1373505" cy="364202"/>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阶段项目总结优劣</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项目下阶段目标计划</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66" name="Text Placeholder 4"/>
          <p:cNvSpPr txBox="1">
            <a:spLocks/>
          </p:cNvSpPr>
          <p:nvPr/>
        </p:nvSpPr>
        <p:spPr>
          <a:xfrm>
            <a:off x="1306287" y="3537857"/>
            <a:ext cx="1526940" cy="247178"/>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阶段项目复盘</a:t>
            </a:r>
            <a:endParaRPr lang="en-GB" altLang="zh-CN" sz="1400" b="1" dirty="0">
              <a:solidFill>
                <a:srgbClr val="FF0000"/>
              </a:solidFill>
              <a:latin typeface="微软雅黑"/>
              <a:ea typeface="微软雅黑"/>
              <a:cs typeface="微软雅黑"/>
              <a:sym typeface="Arial"/>
            </a:endParaRPr>
          </a:p>
        </p:txBody>
      </p:sp>
      <p:sp>
        <p:nvSpPr>
          <p:cNvPr id="67" name="TextBox 54"/>
          <p:cNvSpPr txBox="1"/>
          <p:nvPr/>
        </p:nvSpPr>
        <p:spPr>
          <a:xfrm>
            <a:off x="3210995" y="3797361"/>
            <a:ext cx="1373505" cy="54886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巡店内容及要求确定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巡店问题反馈解决</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巡店现场技巧带教</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68" name="Text Placeholder 4"/>
          <p:cNvSpPr txBox="1">
            <a:spLocks/>
          </p:cNvSpPr>
          <p:nvPr/>
        </p:nvSpPr>
        <p:spPr>
          <a:xfrm>
            <a:off x="3163520" y="3420923"/>
            <a:ext cx="1288998" cy="51607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巡店解决问题</a:t>
            </a:r>
            <a:endParaRPr lang="en-GB" altLang="zh-CN" sz="1400" b="1" dirty="0">
              <a:solidFill>
                <a:srgbClr val="FF0000"/>
              </a:solidFill>
              <a:latin typeface="微软雅黑"/>
              <a:ea typeface="微软雅黑"/>
              <a:cs typeface="微软雅黑"/>
              <a:sym typeface="Arial"/>
            </a:endParaRPr>
          </a:p>
        </p:txBody>
      </p:sp>
      <p:sp>
        <p:nvSpPr>
          <p:cNvPr id="69" name="TextBox 56"/>
          <p:cNvSpPr txBox="1"/>
          <p:nvPr/>
        </p:nvSpPr>
        <p:spPr>
          <a:xfrm>
            <a:off x="4788922" y="3797361"/>
            <a:ext cx="1373505" cy="733534"/>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新零售项目启动会</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新零售培训资料制作</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新零售到店带教过关</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导购学习执行问题解决</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70" name="Text Placeholder 4"/>
          <p:cNvSpPr txBox="1">
            <a:spLocks/>
          </p:cNvSpPr>
          <p:nvPr/>
        </p:nvSpPr>
        <p:spPr>
          <a:xfrm>
            <a:off x="4705160" y="3493495"/>
            <a:ext cx="1408983" cy="407219"/>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导购培训带教</a:t>
            </a:r>
            <a:endParaRPr lang="en-GB" altLang="zh-CN" sz="1400" b="1" dirty="0">
              <a:solidFill>
                <a:srgbClr val="FF0000"/>
              </a:solidFill>
              <a:latin typeface="微软雅黑"/>
              <a:ea typeface="微软雅黑"/>
              <a:cs typeface="微软雅黑"/>
              <a:sym typeface="Arial"/>
            </a:endParaRPr>
          </a:p>
        </p:txBody>
      </p:sp>
      <p:sp>
        <p:nvSpPr>
          <p:cNvPr id="71" name="TextBox 58"/>
          <p:cNvSpPr txBox="1"/>
          <p:nvPr/>
        </p:nvSpPr>
        <p:spPr>
          <a:xfrm>
            <a:off x="6366847" y="3797361"/>
            <a:ext cx="1373505" cy="548868"/>
          </a:xfrm>
          <a:prstGeom prst="rect">
            <a:avLst/>
          </a:prstGeom>
          <a:noFill/>
        </p:spPr>
        <p:txBody>
          <a:bodyPr wrap="square" lIns="0" tIns="0" rIns="0" bIns="0" rtlCol="0">
            <a:spAutoFit/>
          </a:bodyPr>
          <a:lstStyle/>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阶段营销活动方案设置</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营销活动激励政策设置</a:t>
            </a:r>
            <a:endParaRPr lang="en-US" altLang="zh-CN" sz="1000" dirty="0">
              <a:solidFill>
                <a:schemeClr val="tx1">
                  <a:lumMod val="75000"/>
                  <a:lumOff val="25000"/>
                </a:schemeClr>
              </a:solidFill>
              <a:latin typeface="Arial"/>
              <a:ea typeface="方正兰亭超细黑简体"/>
              <a:cs typeface="+mn-ea"/>
              <a:sym typeface="Arial"/>
            </a:endParaRPr>
          </a:p>
          <a:p>
            <a:pPr algn="just">
              <a:lnSpc>
                <a:spcPct val="120000"/>
              </a:lnSpc>
            </a:pPr>
            <a:r>
              <a:rPr lang="zh-CN" altLang="en-US" sz="1000" dirty="0">
                <a:solidFill>
                  <a:schemeClr val="tx1">
                    <a:lumMod val="75000"/>
                    <a:lumOff val="25000"/>
                  </a:schemeClr>
                </a:solidFill>
                <a:latin typeface="Arial"/>
                <a:ea typeface="方正兰亭超细黑简体"/>
                <a:cs typeface="+mn-ea"/>
                <a:sym typeface="Arial"/>
              </a:rPr>
              <a:t>活动目标拆解到事到人</a:t>
            </a:r>
            <a:endParaRPr lang="en-US" altLang="zh-CN" sz="1000" dirty="0">
              <a:solidFill>
                <a:schemeClr val="tx1">
                  <a:lumMod val="75000"/>
                  <a:lumOff val="25000"/>
                </a:schemeClr>
              </a:solidFill>
              <a:latin typeface="Arial"/>
              <a:ea typeface="方正兰亭超细黑简体"/>
              <a:cs typeface="+mn-ea"/>
              <a:sym typeface="Arial"/>
            </a:endParaRPr>
          </a:p>
        </p:txBody>
      </p:sp>
      <p:sp>
        <p:nvSpPr>
          <p:cNvPr id="72" name="Text Placeholder 4"/>
          <p:cNvSpPr txBox="1">
            <a:spLocks/>
          </p:cNvSpPr>
          <p:nvPr/>
        </p:nvSpPr>
        <p:spPr>
          <a:xfrm>
            <a:off x="6283086" y="3602354"/>
            <a:ext cx="1536485" cy="189503"/>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rgbClr val="FF0000"/>
                </a:solidFill>
                <a:latin typeface="微软雅黑"/>
                <a:ea typeface="微软雅黑"/>
                <a:cs typeface="微软雅黑"/>
                <a:sym typeface="Arial"/>
              </a:rPr>
              <a:t>活动营销</a:t>
            </a:r>
            <a:r>
              <a:rPr lang="en-US" altLang="zh-CN" sz="1400" b="1" dirty="0">
                <a:solidFill>
                  <a:srgbClr val="FF0000"/>
                </a:solidFill>
                <a:latin typeface="微软雅黑"/>
                <a:ea typeface="微软雅黑"/>
                <a:cs typeface="微软雅黑"/>
                <a:sym typeface="Arial"/>
              </a:rPr>
              <a:t>&amp;</a:t>
            </a:r>
            <a:r>
              <a:rPr lang="zh-CN" altLang="en-US" sz="1400" b="1" dirty="0">
                <a:solidFill>
                  <a:srgbClr val="FF0000"/>
                </a:solidFill>
                <a:latin typeface="微软雅黑"/>
                <a:ea typeface="微软雅黑"/>
                <a:cs typeface="微软雅黑"/>
                <a:sym typeface="Arial"/>
              </a:rPr>
              <a:t>保障</a:t>
            </a:r>
            <a:endParaRPr lang="en-GB" altLang="zh-CN" sz="1400" b="1" dirty="0">
              <a:solidFill>
                <a:srgbClr val="FF0000"/>
              </a:solidFill>
              <a:latin typeface="微软雅黑"/>
              <a:ea typeface="微软雅黑"/>
              <a:cs typeface="微软雅黑"/>
              <a:sym typeface="Arial"/>
            </a:endParaRPr>
          </a:p>
        </p:txBody>
      </p:sp>
      <p:sp>
        <p:nvSpPr>
          <p:cNvPr id="73" name="Title 1"/>
          <p:cNvSpPr txBox="1">
            <a:spLocks/>
          </p:cNvSpPr>
          <p:nvPr/>
        </p:nvSpPr>
        <p:spPr>
          <a:xfrm>
            <a:off x="857879" y="200199"/>
            <a:ext cx="359963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新零售项目落地店铺项目进程－</a:t>
            </a:r>
            <a:r>
              <a:rPr lang="zh-CN" altLang="en-US" sz="1800" b="1" dirty="0">
                <a:solidFill>
                  <a:srgbClr val="FF0000"/>
                </a:solidFill>
                <a:latin typeface="Arial"/>
                <a:ea typeface="方正兰亭超细黑简体"/>
                <a:cs typeface="+mn-ea"/>
                <a:sym typeface="Arial"/>
              </a:rPr>
              <a:t>事</a:t>
            </a:r>
            <a:endParaRPr lang="en-GB" altLang="zh-CN" sz="1800" b="1" dirty="0">
              <a:solidFill>
                <a:srgbClr val="FF0000"/>
              </a:solidFill>
              <a:latin typeface="Arial"/>
              <a:ea typeface="方正兰亭超细黑简体"/>
              <a:cs typeface="+mn-ea"/>
              <a:sym typeface="Arial"/>
            </a:endParaRPr>
          </a:p>
        </p:txBody>
      </p:sp>
      <p:sp>
        <p:nvSpPr>
          <p:cNvPr id="2" name="日期占位符 1"/>
          <p:cNvSpPr>
            <a:spLocks noGrp="1"/>
          </p:cNvSpPr>
          <p:nvPr>
            <p:ph type="dt" sz="half" idx="10"/>
          </p:nvPr>
        </p:nvSpPr>
        <p:spPr/>
        <p:txBody>
          <a:bodyPr/>
          <a:lstStyle/>
          <a:p>
            <a:fld id="{5C1D721B-E9F8-0643-A666-AB4852DE7AF5}"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21</a:t>
            </a:fld>
            <a:endParaRPr lang="zh-CN" altLang="en-US"/>
          </a:p>
        </p:txBody>
      </p:sp>
    </p:spTree>
    <p:extLst>
      <p:ext uri="{BB962C8B-B14F-4D97-AF65-F5344CB8AC3E}">
        <p14:creationId xmlns:p14="http://schemas.microsoft.com/office/powerpoint/2010/main" val="6750219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strips(downRight)">
                                      <p:cBhvr>
                                        <p:cTn id="11" dur="500"/>
                                        <p:tgtEl>
                                          <p:spTgt spid="5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0">
                                            <p:txEl>
                                              <p:pRg st="0" end="0"/>
                                            </p:txEl>
                                          </p:spTgt>
                                        </p:tgtEl>
                                        <p:attrNameLst>
                                          <p:attrName>style.visibility</p:attrName>
                                        </p:attrNameLst>
                                      </p:cBhvr>
                                      <p:to>
                                        <p:strVal val="visible"/>
                                      </p:to>
                                    </p:set>
                                    <p:animEffect transition="in" filter="fade">
                                      <p:cBhvr>
                                        <p:cTn id="23" dur="500"/>
                                        <p:tgtEl>
                                          <p:spTgt spid="60">
                                            <p:txEl>
                                              <p:pRg st="0" end="0"/>
                                            </p:txEl>
                                          </p:spTgt>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strips(downRight)">
                                      <p:cBhvr>
                                        <p:cTn id="27" dur="500"/>
                                        <p:tgtEl>
                                          <p:spTgt spid="5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ssolve">
                                      <p:cBhvr>
                                        <p:cTn id="35" dur="500"/>
                                        <p:tgtEl>
                                          <p:spTgt spid="3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2">
                                            <p:txEl>
                                              <p:pRg st="0" end="0"/>
                                            </p:txEl>
                                          </p:spTgt>
                                        </p:tgtEl>
                                        <p:attrNameLst>
                                          <p:attrName>style.visibility</p:attrName>
                                        </p:attrNameLst>
                                      </p:cBhvr>
                                      <p:to>
                                        <p:strVal val="visible"/>
                                      </p:to>
                                    </p:set>
                                    <p:animEffect transition="in" filter="fade">
                                      <p:cBhvr>
                                        <p:cTn id="39" dur="500"/>
                                        <p:tgtEl>
                                          <p:spTgt spid="62">
                                            <p:txEl>
                                              <p:pRg st="0" end="0"/>
                                            </p:txEl>
                                          </p:spTgt>
                                        </p:tgtEl>
                                      </p:cBhvr>
                                    </p:animEffect>
                                  </p:childTnLst>
                                </p:cTn>
                              </p:par>
                            </p:childTnLst>
                          </p:cTn>
                        </p:par>
                        <p:par>
                          <p:cTn id="40" fill="hold">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strips(downRight)">
                                      <p:cBhvr>
                                        <p:cTn id="43" dur="500"/>
                                        <p:tgtEl>
                                          <p:spTgt spid="61"/>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fade">
                                      <p:cBhvr>
                                        <p:cTn id="55" dur="500"/>
                                        <p:tgtEl>
                                          <p:spTgt spid="64">
                                            <p:txEl>
                                              <p:pRg st="0" end="0"/>
                                            </p:txEl>
                                          </p:spTgt>
                                        </p:tgtEl>
                                      </p:cBhvr>
                                    </p:animEffect>
                                  </p:childTnLst>
                                </p:cTn>
                              </p:par>
                            </p:childTnLst>
                          </p:cTn>
                        </p:par>
                        <p:par>
                          <p:cTn id="56" fill="hold">
                            <p:stCondLst>
                              <p:cond delay="6500"/>
                            </p:stCondLst>
                            <p:childTnLst>
                              <p:par>
                                <p:cTn id="57" presetID="18" presetClass="entr" presetSubtype="6"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strips(downRight)">
                                      <p:cBhvr>
                                        <p:cTn id="59" dur="500"/>
                                        <p:tgtEl>
                                          <p:spTgt spid="6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up)">
                                      <p:cBhvr>
                                        <p:cTn id="67" dur="500"/>
                                        <p:tgtEl>
                                          <p:spTgt spid="26"/>
                                        </p:tgtEl>
                                      </p:cBhvr>
                                    </p:animEffect>
                                  </p:childTnLst>
                                </p:cTn>
                              </p:par>
                            </p:childTnLst>
                          </p:cTn>
                        </p:par>
                        <p:par>
                          <p:cTn id="68" fill="hold">
                            <p:stCondLst>
                              <p:cond delay="8000"/>
                            </p:stCondLst>
                            <p:childTnLst>
                              <p:par>
                                <p:cTn id="69" presetID="22" presetClass="entr" presetSubtype="2"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right)">
                                      <p:cBhvr>
                                        <p:cTn id="71" dur="500"/>
                                        <p:tgtEl>
                                          <p:spTgt spid="27"/>
                                        </p:tgtEl>
                                      </p:cBhvr>
                                    </p:animEffect>
                                  </p:childTnLst>
                                </p:cTn>
                              </p:par>
                            </p:childTnLst>
                          </p:cTn>
                        </p:par>
                        <p:par>
                          <p:cTn id="72" fill="hold">
                            <p:stCondLst>
                              <p:cond delay="8500"/>
                            </p:stCondLst>
                            <p:childTnLst>
                              <p:par>
                                <p:cTn id="73" presetID="9" presetClass="entr" presetSubtype="0"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72">
                                            <p:txEl>
                                              <p:pRg st="0" end="0"/>
                                            </p:txEl>
                                          </p:spTgt>
                                        </p:tgtEl>
                                        <p:attrNameLst>
                                          <p:attrName>style.visibility</p:attrName>
                                        </p:attrNameLst>
                                      </p:cBhvr>
                                      <p:to>
                                        <p:strVal val="visible"/>
                                      </p:to>
                                    </p:set>
                                    <p:animEffect transition="in" filter="fade">
                                      <p:cBhvr>
                                        <p:cTn id="79" dur="500"/>
                                        <p:tgtEl>
                                          <p:spTgt spid="72">
                                            <p:txEl>
                                              <p:pRg st="0" end="0"/>
                                            </p:txEl>
                                          </p:spTgt>
                                        </p:tgtEl>
                                      </p:cBhvr>
                                    </p:animEffect>
                                  </p:childTnLst>
                                </p:cTn>
                              </p:par>
                            </p:childTnLst>
                          </p:cTn>
                        </p:par>
                        <p:par>
                          <p:cTn id="80" fill="hold">
                            <p:stCondLst>
                              <p:cond delay="9500"/>
                            </p:stCondLst>
                            <p:childTnLst>
                              <p:par>
                                <p:cTn id="81" presetID="18" presetClass="entr" presetSubtype="6"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strips(downRight)">
                                      <p:cBhvr>
                                        <p:cTn id="83" dur="500"/>
                                        <p:tgtEl>
                                          <p:spTgt spid="71"/>
                                        </p:tgtEl>
                                      </p:cBhvr>
                                    </p:animEffect>
                                  </p:childTnLst>
                                </p:cTn>
                              </p:par>
                            </p:childTnLst>
                          </p:cTn>
                        </p:par>
                        <p:par>
                          <p:cTn id="84" fill="hold">
                            <p:stCondLst>
                              <p:cond delay="10000"/>
                            </p:stCondLst>
                            <p:childTnLst>
                              <p:par>
                                <p:cTn id="85" presetID="22" presetClass="entr" presetSubtype="2"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right)">
                                      <p:cBhvr>
                                        <p:cTn id="87" dur="500"/>
                                        <p:tgtEl>
                                          <p:spTgt spid="24"/>
                                        </p:tgtEl>
                                      </p:cBhvr>
                                    </p:animEffect>
                                  </p:childTnLst>
                                </p:cTn>
                              </p:par>
                            </p:childTnLst>
                          </p:cTn>
                        </p:par>
                        <p:par>
                          <p:cTn id="88" fill="hold">
                            <p:stCondLst>
                              <p:cond delay="10500"/>
                            </p:stCondLst>
                            <p:childTnLst>
                              <p:par>
                                <p:cTn id="89" presetID="9"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70">
                                            <p:txEl>
                                              <p:pRg st="0" end="0"/>
                                            </p:txEl>
                                          </p:spTgt>
                                        </p:tgtEl>
                                        <p:attrNameLst>
                                          <p:attrName>style.visibility</p:attrName>
                                        </p:attrNameLst>
                                      </p:cBhvr>
                                      <p:to>
                                        <p:strVal val="visible"/>
                                      </p:to>
                                    </p:set>
                                    <p:animEffect transition="in" filter="fade">
                                      <p:cBhvr>
                                        <p:cTn id="95" dur="500"/>
                                        <p:tgtEl>
                                          <p:spTgt spid="70">
                                            <p:txEl>
                                              <p:pRg st="0" end="0"/>
                                            </p:txEl>
                                          </p:spTgt>
                                        </p:tgtEl>
                                      </p:cBhvr>
                                    </p:animEffect>
                                  </p:childTnLst>
                                </p:cTn>
                              </p:par>
                            </p:childTnLst>
                          </p:cTn>
                        </p:par>
                        <p:par>
                          <p:cTn id="96" fill="hold">
                            <p:stCondLst>
                              <p:cond delay="11500"/>
                            </p:stCondLst>
                            <p:childTnLst>
                              <p:par>
                                <p:cTn id="97" presetID="18" presetClass="entr" presetSubtype="6" fill="hold" grpId="0" nodeType="after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strips(downRight)">
                                      <p:cBhvr>
                                        <p:cTn id="99" dur="500"/>
                                        <p:tgtEl>
                                          <p:spTgt spid="69"/>
                                        </p:tgtEl>
                                      </p:cBhvr>
                                    </p:animEffect>
                                  </p:childTnLst>
                                </p:cTn>
                              </p:par>
                            </p:childTnLst>
                          </p:cTn>
                        </p:par>
                        <p:par>
                          <p:cTn id="100" fill="hold">
                            <p:stCondLst>
                              <p:cond delay="12000"/>
                            </p:stCondLst>
                            <p:childTnLst>
                              <p:par>
                                <p:cTn id="101" presetID="22" presetClass="entr" presetSubtype="2"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right)">
                                      <p:cBhvr>
                                        <p:cTn id="103" dur="500"/>
                                        <p:tgtEl>
                                          <p:spTgt spid="23"/>
                                        </p:tgtEl>
                                      </p:cBhvr>
                                    </p:animEffect>
                                  </p:childTnLst>
                                </p:cTn>
                              </p:par>
                            </p:childTnLst>
                          </p:cTn>
                        </p:par>
                        <p:par>
                          <p:cTn id="104" fill="hold">
                            <p:stCondLst>
                              <p:cond delay="12500"/>
                            </p:stCondLst>
                            <p:childTnLst>
                              <p:par>
                                <p:cTn id="105" presetID="9"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dissolve">
                                      <p:cBhvr>
                                        <p:cTn id="107" dur="500"/>
                                        <p:tgtEl>
                                          <p:spTgt spid="48"/>
                                        </p:tgtEl>
                                      </p:cBhvr>
                                    </p:animEffect>
                                  </p:childTnLst>
                                </p:cTn>
                              </p:par>
                            </p:childTnLst>
                          </p:cTn>
                        </p:par>
                        <p:par>
                          <p:cTn id="108" fill="hold">
                            <p:stCondLst>
                              <p:cond delay="13000"/>
                            </p:stCondLst>
                            <p:childTnLst>
                              <p:par>
                                <p:cTn id="109" presetID="10" presetClass="entr" presetSubtype="0" fill="hold" grpId="0" nodeType="afterEffect">
                                  <p:stCondLst>
                                    <p:cond delay="0"/>
                                  </p:stCondLst>
                                  <p:childTnLst>
                                    <p:set>
                                      <p:cBhvr>
                                        <p:cTn id="110" dur="1" fill="hold">
                                          <p:stCondLst>
                                            <p:cond delay="0"/>
                                          </p:stCondLst>
                                        </p:cTn>
                                        <p:tgtEl>
                                          <p:spTgt spid="68">
                                            <p:txEl>
                                              <p:pRg st="0" end="0"/>
                                            </p:txEl>
                                          </p:spTgt>
                                        </p:tgtEl>
                                        <p:attrNameLst>
                                          <p:attrName>style.visibility</p:attrName>
                                        </p:attrNameLst>
                                      </p:cBhvr>
                                      <p:to>
                                        <p:strVal val="visible"/>
                                      </p:to>
                                    </p:set>
                                    <p:animEffect transition="in" filter="fade">
                                      <p:cBhvr>
                                        <p:cTn id="111" dur="500"/>
                                        <p:tgtEl>
                                          <p:spTgt spid="68">
                                            <p:txEl>
                                              <p:pRg st="0" end="0"/>
                                            </p:txEl>
                                          </p:spTgt>
                                        </p:tgtEl>
                                      </p:cBhvr>
                                    </p:animEffect>
                                  </p:childTnLst>
                                </p:cTn>
                              </p:par>
                            </p:childTnLst>
                          </p:cTn>
                        </p:par>
                        <p:par>
                          <p:cTn id="112" fill="hold">
                            <p:stCondLst>
                              <p:cond delay="13500"/>
                            </p:stCondLst>
                            <p:childTnLst>
                              <p:par>
                                <p:cTn id="113" presetID="18" presetClass="entr" presetSubtype="6" fill="hold" grpId="0" nodeType="after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strips(downRight)">
                                      <p:cBhvr>
                                        <p:cTn id="115" dur="500"/>
                                        <p:tgtEl>
                                          <p:spTgt spid="67"/>
                                        </p:tgtEl>
                                      </p:cBhvr>
                                    </p:animEffect>
                                  </p:childTnLst>
                                </p:cTn>
                              </p:par>
                            </p:childTnLst>
                          </p:cTn>
                        </p:par>
                        <p:par>
                          <p:cTn id="116" fill="hold">
                            <p:stCondLst>
                              <p:cond delay="14000"/>
                            </p:stCondLst>
                            <p:childTnLst>
                              <p:par>
                                <p:cTn id="117" presetID="22" presetClass="entr" presetSubtype="2" fill="hold" grpId="0" nodeType="after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wipe(right)">
                                      <p:cBhvr>
                                        <p:cTn id="119" dur="500"/>
                                        <p:tgtEl>
                                          <p:spTgt spid="22"/>
                                        </p:tgtEl>
                                      </p:cBhvr>
                                    </p:animEffect>
                                  </p:childTnLst>
                                </p:cTn>
                              </p:par>
                            </p:childTnLst>
                          </p:cTn>
                        </p:par>
                        <p:par>
                          <p:cTn id="120" fill="hold">
                            <p:stCondLst>
                              <p:cond delay="14500"/>
                            </p:stCondLst>
                            <p:childTnLst>
                              <p:par>
                                <p:cTn id="121" presetID="9" presetClass="entr" presetSubtype="0" fill="hold" nodeType="after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dissolve">
                                      <p:cBhvr>
                                        <p:cTn id="123" dur="500"/>
                                        <p:tgtEl>
                                          <p:spTgt spid="51"/>
                                        </p:tgtEl>
                                      </p:cBhvr>
                                    </p:animEffect>
                                  </p:childTnLst>
                                </p:cTn>
                              </p:par>
                            </p:childTnLst>
                          </p:cTn>
                        </p:par>
                        <p:par>
                          <p:cTn id="124" fill="hold">
                            <p:stCondLst>
                              <p:cond delay="15000"/>
                            </p:stCondLst>
                            <p:childTnLst>
                              <p:par>
                                <p:cTn id="125" presetID="10" presetClass="entr" presetSubtype="0" fill="hold" grpId="0" nodeType="afterEffect">
                                  <p:stCondLst>
                                    <p:cond delay="0"/>
                                  </p:stCondLst>
                                  <p:childTnLst>
                                    <p:set>
                                      <p:cBhvr>
                                        <p:cTn id="126" dur="1" fill="hold">
                                          <p:stCondLst>
                                            <p:cond delay="0"/>
                                          </p:stCondLst>
                                        </p:cTn>
                                        <p:tgtEl>
                                          <p:spTgt spid="66">
                                            <p:txEl>
                                              <p:pRg st="0" end="0"/>
                                            </p:txEl>
                                          </p:spTgt>
                                        </p:tgtEl>
                                        <p:attrNameLst>
                                          <p:attrName>style.visibility</p:attrName>
                                        </p:attrNameLst>
                                      </p:cBhvr>
                                      <p:to>
                                        <p:strVal val="visible"/>
                                      </p:to>
                                    </p:set>
                                    <p:animEffect transition="in" filter="fade">
                                      <p:cBhvr>
                                        <p:cTn id="127" dur="500"/>
                                        <p:tgtEl>
                                          <p:spTgt spid="66">
                                            <p:txEl>
                                              <p:pRg st="0" end="0"/>
                                            </p:txEl>
                                          </p:spTgt>
                                        </p:tgtEl>
                                      </p:cBhvr>
                                    </p:animEffect>
                                  </p:childTnLst>
                                </p:cTn>
                              </p:par>
                            </p:childTnLst>
                          </p:cTn>
                        </p:par>
                        <p:par>
                          <p:cTn id="128" fill="hold">
                            <p:stCondLst>
                              <p:cond delay="15500"/>
                            </p:stCondLst>
                            <p:childTnLst>
                              <p:par>
                                <p:cTn id="129" presetID="18" presetClass="entr" presetSubtype="6" fill="hold" grpId="0" nodeType="after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strips(downRight)">
                                      <p:cBhvr>
                                        <p:cTn id="131" dur="500"/>
                                        <p:tgtEl>
                                          <p:spTgt spid="65"/>
                                        </p:tgtEl>
                                      </p:cBhvr>
                                    </p:animEffect>
                                  </p:childTnLst>
                                </p:cTn>
                              </p:par>
                            </p:childTnLst>
                          </p:cTn>
                        </p:par>
                        <p:par>
                          <p:cTn id="132" fill="hold">
                            <p:stCondLst>
                              <p:cond delay="16000"/>
                            </p:stCondLst>
                            <p:childTnLst>
                              <p:par>
                                <p:cTn id="133" presetID="22" presetClass="entr" presetSubtype="2" fill="hold" grpId="0" nodeType="after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right)">
                                      <p:cBhvr>
                                        <p:cTn id="135" dur="500"/>
                                        <p:tgtEl>
                                          <p:spTgt spid="28"/>
                                        </p:tgtEl>
                                      </p:cBhvr>
                                    </p:animEffect>
                                  </p:childTnLst>
                                </p:cTn>
                              </p:par>
                            </p:childTnLst>
                          </p:cTn>
                        </p:par>
                        <p:par>
                          <p:cTn id="136" fill="hold">
                            <p:stCondLst>
                              <p:cond delay="16500"/>
                            </p:stCondLst>
                            <p:childTnLst>
                              <p:par>
                                <p:cTn id="137" presetID="22" presetClass="entr" presetSubtype="4"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down)">
                                      <p:cBhvr>
                                        <p:cTn id="139" dur="500"/>
                                        <p:tgtEl>
                                          <p:spTgt spid="29"/>
                                        </p:tgtEl>
                                      </p:cBhvr>
                                    </p:animEffect>
                                  </p:childTnLst>
                                </p:cTn>
                              </p:par>
                            </p:childTnLst>
                          </p:cTn>
                        </p:par>
                        <p:par>
                          <p:cTn id="140" fill="hold">
                            <p:stCondLst>
                              <p:cond delay="17000"/>
                            </p:stCondLst>
                            <p:childTnLst>
                              <p:par>
                                <p:cTn id="141" presetID="22" presetClass="entr" presetSubtype="8" fill="hold" grpId="0"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left)">
                                      <p:cBhvr>
                                        <p:cTn id="1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57" grpId="0"/>
      <p:bldP spid="58" grpId="0" build="p"/>
      <p:bldP spid="59" grpId="0"/>
      <p:bldP spid="60" grpId="0" build="p"/>
      <p:bldP spid="61" grpId="0"/>
      <p:bldP spid="62" grpId="0" build="p"/>
      <p:bldP spid="63" grpId="0"/>
      <p:bldP spid="64" grpId="0" build="p"/>
      <p:bldP spid="65" grpId="0"/>
      <p:bldP spid="66" grpId="0" build="p"/>
      <p:bldP spid="67" grpId="0"/>
      <p:bldP spid="68" grpId="0" build="p"/>
      <p:bldP spid="69" grpId="0"/>
      <p:bldP spid="70" grpId="0" build="p"/>
      <p:bldP spid="71" grpId="0"/>
      <p:bldP spid="7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 name="组合 269"/>
          <p:cNvGrpSpPr/>
          <p:nvPr/>
        </p:nvGrpSpPr>
        <p:grpSpPr>
          <a:xfrm>
            <a:off x="1088572" y="1463142"/>
            <a:ext cx="6386285" cy="3467239"/>
            <a:chOff x="1765905" y="1306513"/>
            <a:chExt cx="8284558" cy="4276725"/>
          </a:xfrm>
        </p:grpSpPr>
        <p:sp>
          <p:nvSpPr>
            <p:cNvPr id="75" name="Freeform 5"/>
            <p:cNvSpPr>
              <a:spLocks/>
            </p:cNvSpPr>
            <p:nvPr/>
          </p:nvSpPr>
          <p:spPr bwMode="auto">
            <a:xfrm>
              <a:off x="2278063" y="3032125"/>
              <a:ext cx="1374775" cy="450850"/>
            </a:xfrm>
            <a:custGeom>
              <a:avLst/>
              <a:gdLst>
                <a:gd name="T0" fmla="*/ 728 w 866"/>
                <a:gd name="T1" fmla="*/ 284 h 284"/>
                <a:gd name="T2" fmla="*/ 0 w 866"/>
                <a:gd name="T3" fmla="*/ 284 h 284"/>
                <a:gd name="T4" fmla="*/ 137 w 866"/>
                <a:gd name="T5" fmla="*/ 0 h 284"/>
                <a:gd name="T6" fmla="*/ 866 w 866"/>
                <a:gd name="T7" fmla="*/ 0 h 284"/>
                <a:gd name="T8" fmla="*/ 728 w 866"/>
                <a:gd name="T9" fmla="*/ 284 h 284"/>
              </a:gdLst>
              <a:ahLst/>
              <a:cxnLst>
                <a:cxn ang="0">
                  <a:pos x="T0" y="T1"/>
                </a:cxn>
                <a:cxn ang="0">
                  <a:pos x="T2" y="T3"/>
                </a:cxn>
                <a:cxn ang="0">
                  <a:pos x="T4" y="T5"/>
                </a:cxn>
                <a:cxn ang="0">
                  <a:pos x="T6" y="T7"/>
                </a:cxn>
                <a:cxn ang="0">
                  <a:pos x="T8" y="T9"/>
                </a:cxn>
              </a:cxnLst>
              <a:rect l="0" t="0" r="r" b="b"/>
              <a:pathLst>
                <a:path w="866" h="284">
                  <a:moveTo>
                    <a:pt x="728" y="284"/>
                  </a:moveTo>
                  <a:lnTo>
                    <a:pt x="0" y="284"/>
                  </a:lnTo>
                  <a:lnTo>
                    <a:pt x="137" y="0"/>
                  </a:lnTo>
                  <a:lnTo>
                    <a:pt x="866" y="0"/>
                  </a:lnTo>
                  <a:lnTo>
                    <a:pt x="728"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6"/>
            <p:cNvSpPr>
              <a:spLocks/>
            </p:cNvSpPr>
            <p:nvPr/>
          </p:nvSpPr>
          <p:spPr bwMode="auto">
            <a:xfrm>
              <a:off x="3879850" y="2892425"/>
              <a:ext cx="1458913" cy="450850"/>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7"/>
            <p:cNvSpPr>
              <a:spLocks/>
            </p:cNvSpPr>
            <p:nvPr/>
          </p:nvSpPr>
          <p:spPr bwMode="auto">
            <a:xfrm>
              <a:off x="2878138" y="5132388"/>
              <a:ext cx="1460500" cy="450850"/>
            </a:xfrm>
            <a:custGeom>
              <a:avLst/>
              <a:gdLst>
                <a:gd name="T0" fmla="*/ 782 w 920"/>
                <a:gd name="T1" fmla="*/ 284 h 284"/>
                <a:gd name="T2" fmla="*/ 0 w 920"/>
                <a:gd name="T3" fmla="*/ 284 h 284"/>
                <a:gd name="T4" fmla="*/ 137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7" y="0"/>
                  </a:lnTo>
                  <a:lnTo>
                    <a:pt x="920"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8"/>
            <p:cNvSpPr>
              <a:spLocks/>
            </p:cNvSpPr>
            <p:nvPr/>
          </p:nvSpPr>
          <p:spPr bwMode="auto">
            <a:xfrm>
              <a:off x="3203576" y="4113815"/>
              <a:ext cx="1458913" cy="450851"/>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9"/>
            <p:cNvSpPr>
              <a:spLocks/>
            </p:cNvSpPr>
            <p:nvPr/>
          </p:nvSpPr>
          <p:spPr bwMode="auto">
            <a:xfrm>
              <a:off x="4395788" y="1716088"/>
              <a:ext cx="1460500" cy="450850"/>
            </a:xfrm>
            <a:custGeom>
              <a:avLst/>
              <a:gdLst>
                <a:gd name="T0" fmla="*/ 783 w 920"/>
                <a:gd name="T1" fmla="*/ 284 h 284"/>
                <a:gd name="T2" fmla="*/ 0 w 920"/>
                <a:gd name="T3" fmla="*/ 284 h 284"/>
                <a:gd name="T4" fmla="*/ 138 w 920"/>
                <a:gd name="T5" fmla="*/ 0 h 284"/>
                <a:gd name="T6" fmla="*/ 920 w 920"/>
                <a:gd name="T7" fmla="*/ 0 h 284"/>
                <a:gd name="T8" fmla="*/ 783 w 920"/>
                <a:gd name="T9" fmla="*/ 284 h 284"/>
              </a:gdLst>
              <a:ahLst/>
              <a:cxnLst>
                <a:cxn ang="0">
                  <a:pos x="T0" y="T1"/>
                </a:cxn>
                <a:cxn ang="0">
                  <a:pos x="T2" y="T3"/>
                </a:cxn>
                <a:cxn ang="0">
                  <a:pos x="T4" y="T5"/>
                </a:cxn>
                <a:cxn ang="0">
                  <a:pos x="T6" y="T7"/>
                </a:cxn>
                <a:cxn ang="0">
                  <a:pos x="T8" y="T9"/>
                </a:cxn>
              </a:cxnLst>
              <a:rect l="0" t="0" r="r" b="b"/>
              <a:pathLst>
                <a:path w="920" h="284">
                  <a:moveTo>
                    <a:pt x="783" y="284"/>
                  </a:moveTo>
                  <a:lnTo>
                    <a:pt x="0" y="284"/>
                  </a:lnTo>
                  <a:lnTo>
                    <a:pt x="138" y="0"/>
                  </a:lnTo>
                  <a:lnTo>
                    <a:pt x="920" y="0"/>
                  </a:lnTo>
                  <a:lnTo>
                    <a:pt x="783" y="2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0"/>
            <p:cNvSpPr>
              <a:spLocks/>
            </p:cNvSpPr>
            <p:nvPr/>
          </p:nvSpPr>
          <p:spPr bwMode="auto">
            <a:xfrm>
              <a:off x="6276975" y="1325563"/>
              <a:ext cx="984250" cy="303212"/>
            </a:xfrm>
            <a:custGeom>
              <a:avLst/>
              <a:gdLst>
                <a:gd name="T0" fmla="*/ 528 w 620"/>
                <a:gd name="T1" fmla="*/ 191 h 191"/>
                <a:gd name="T2" fmla="*/ 0 w 620"/>
                <a:gd name="T3" fmla="*/ 191 h 191"/>
                <a:gd name="T4" fmla="*/ 93 w 620"/>
                <a:gd name="T5" fmla="*/ 0 h 191"/>
                <a:gd name="T6" fmla="*/ 620 w 620"/>
                <a:gd name="T7" fmla="*/ 0 h 191"/>
                <a:gd name="T8" fmla="*/ 528 w 620"/>
                <a:gd name="T9" fmla="*/ 191 h 191"/>
              </a:gdLst>
              <a:ahLst/>
              <a:cxnLst>
                <a:cxn ang="0">
                  <a:pos x="T0" y="T1"/>
                </a:cxn>
                <a:cxn ang="0">
                  <a:pos x="T2" y="T3"/>
                </a:cxn>
                <a:cxn ang="0">
                  <a:pos x="T4" y="T5"/>
                </a:cxn>
                <a:cxn ang="0">
                  <a:pos x="T6" y="T7"/>
                </a:cxn>
                <a:cxn ang="0">
                  <a:pos x="T8" y="T9"/>
                </a:cxn>
              </a:cxnLst>
              <a:rect l="0" t="0" r="r" b="b"/>
              <a:pathLst>
                <a:path w="620" h="191">
                  <a:moveTo>
                    <a:pt x="528" y="191"/>
                  </a:moveTo>
                  <a:lnTo>
                    <a:pt x="0" y="191"/>
                  </a:lnTo>
                  <a:lnTo>
                    <a:pt x="93" y="0"/>
                  </a:lnTo>
                  <a:lnTo>
                    <a:pt x="620"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1"/>
            <p:cNvSpPr>
              <a:spLocks/>
            </p:cNvSpPr>
            <p:nvPr/>
          </p:nvSpPr>
          <p:spPr bwMode="auto">
            <a:xfrm>
              <a:off x="5922963" y="2068513"/>
              <a:ext cx="984250" cy="303212"/>
            </a:xfrm>
            <a:custGeom>
              <a:avLst/>
              <a:gdLst>
                <a:gd name="T0" fmla="*/ 528 w 620"/>
                <a:gd name="T1" fmla="*/ 191 h 191"/>
                <a:gd name="T2" fmla="*/ 0 w 620"/>
                <a:gd name="T3" fmla="*/ 191 h 191"/>
                <a:gd name="T4" fmla="*/ 93 w 620"/>
                <a:gd name="T5" fmla="*/ 0 h 191"/>
                <a:gd name="T6" fmla="*/ 620 w 620"/>
                <a:gd name="T7" fmla="*/ 0 h 191"/>
                <a:gd name="T8" fmla="*/ 528 w 620"/>
                <a:gd name="T9" fmla="*/ 191 h 191"/>
              </a:gdLst>
              <a:ahLst/>
              <a:cxnLst>
                <a:cxn ang="0">
                  <a:pos x="T0" y="T1"/>
                </a:cxn>
                <a:cxn ang="0">
                  <a:pos x="T2" y="T3"/>
                </a:cxn>
                <a:cxn ang="0">
                  <a:pos x="T4" y="T5"/>
                </a:cxn>
                <a:cxn ang="0">
                  <a:pos x="T6" y="T7"/>
                </a:cxn>
                <a:cxn ang="0">
                  <a:pos x="T8" y="T9"/>
                </a:cxn>
              </a:cxnLst>
              <a:rect l="0" t="0" r="r" b="b"/>
              <a:pathLst>
                <a:path w="620" h="191">
                  <a:moveTo>
                    <a:pt x="528" y="191"/>
                  </a:moveTo>
                  <a:lnTo>
                    <a:pt x="0" y="191"/>
                  </a:lnTo>
                  <a:lnTo>
                    <a:pt x="93" y="0"/>
                  </a:lnTo>
                  <a:lnTo>
                    <a:pt x="620"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2"/>
            <p:cNvSpPr>
              <a:spLocks/>
            </p:cNvSpPr>
            <p:nvPr/>
          </p:nvSpPr>
          <p:spPr bwMode="auto">
            <a:xfrm>
              <a:off x="5570538" y="2811463"/>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3"/>
            <p:cNvSpPr>
              <a:spLocks/>
            </p:cNvSpPr>
            <p:nvPr/>
          </p:nvSpPr>
          <p:spPr bwMode="auto">
            <a:xfrm>
              <a:off x="5216525" y="3556000"/>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5"/>
            <p:cNvSpPr>
              <a:spLocks/>
            </p:cNvSpPr>
            <p:nvPr/>
          </p:nvSpPr>
          <p:spPr bwMode="auto">
            <a:xfrm>
              <a:off x="4745038" y="4428518"/>
              <a:ext cx="985839"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6"/>
            <p:cNvSpPr>
              <a:spLocks/>
            </p:cNvSpPr>
            <p:nvPr/>
          </p:nvSpPr>
          <p:spPr bwMode="auto">
            <a:xfrm>
              <a:off x="7410450" y="13303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7"/>
            <p:cNvSpPr>
              <a:spLocks/>
            </p:cNvSpPr>
            <p:nvPr/>
          </p:nvSpPr>
          <p:spPr bwMode="auto">
            <a:xfrm>
              <a:off x="7410450" y="13303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
            <p:cNvSpPr>
              <a:spLocks/>
            </p:cNvSpPr>
            <p:nvPr/>
          </p:nvSpPr>
          <p:spPr bwMode="auto">
            <a:xfrm>
              <a:off x="7237413" y="17033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9"/>
            <p:cNvSpPr>
              <a:spLocks/>
            </p:cNvSpPr>
            <p:nvPr/>
          </p:nvSpPr>
          <p:spPr bwMode="auto">
            <a:xfrm>
              <a:off x="7237413" y="17033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0"/>
            <p:cNvSpPr>
              <a:spLocks/>
            </p:cNvSpPr>
            <p:nvPr/>
          </p:nvSpPr>
          <p:spPr bwMode="auto">
            <a:xfrm>
              <a:off x="7073900" y="20748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1"/>
            <p:cNvSpPr>
              <a:spLocks/>
            </p:cNvSpPr>
            <p:nvPr/>
          </p:nvSpPr>
          <p:spPr bwMode="auto">
            <a:xfrm>
              <a:off x="7073900" y="20748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2"/>
            <p:cNvSpPr>
              <a:spLocks/>
            </p:cNvSpPr>
            <p:nvPr/>
          </p:nvSpPr>
          <p:spPr bwMode="auto">
            <a:xfrm>
              <a:off x="6886575" y="24479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3"/>
            <p:cNvSpPr>
              <a:spLocks/>
            </p:cNvSpPr>
            <p:nvPr/>
          </p:nvSpPr>
          <p:spPr bwMode="auto">
            <a:xfrm>
              <a:off x="6886575" y="2447925"/>
              <a:ext cx="2640013" cy="304800"/>
            </a:xfrm>
            <a:custGeom>
              <a:avLst/>
              <a:gdLst>
                <a:gd name="T0" fmla="*/ 1663 w 1663"/>
                <a:gd name="T1" fmla="*/ 0 h 192"/>
                <a:gd name="T2" fmla="*/ 1647 w 1663"/>
                <a:gd name="T3" fmla="*/ 0 h 192"/>
                <a:gd name="T4" fmla="*/ 1562 w 1663"/>
                <a:gd name="T5" fmla="*/ 176 h 192"/>
                <a:gd name="T6" fmla="*/ 7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7" y="0"/>
                  </a:lnTo>
                  <a:lnTo>
                    <a:pt x="1562" y="176"/>
                  </a:lnTo>
                  <a:lnTo>
                    <a:pt x="7" y="176"/>
                  </a:lnTo>
                  <a:lnTo>
                    <a:pt x="0" y="192"/>
                  </a:lnTo>
                  <a:lnTo>
                    <a:pt x="1570" y="192"/>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4"/>
            <p:cNvSpPr>
              <a:spLocks/>
            </p:cNvSpPr>
            <p:nvPr/>
          </p:nvSpPr>
          <p:spPr bwMode="auto">
            <a:xfrm>
              <a:off x="6713538" y="28209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25"/>
            <p:cNvSpPr>
              <a:spLocks/>
            </p:cNvSpPr>
            <p:nvPr/>
          </p:nvSpPr>
          <p:spPr bwMode="auto">
            <a:xfrm>
              <a:off x="6713538" y="2820988"/>
              <a:ext cx="2640013" cy="303212"/>
            </a:xfrm>
            <a:custGeom>
              <a:avLst/>
              <a:gdLst>
                <a:gd name="T0" fmla="*/ 1663 w 1663"/>
                <a:gd name="T1" fmla="*/ 0 h 191"/>
                <a:gd name="T2" fmla="*/ 1647 w 1663"/>
                <a:gd name="T3" fmla="*/ 0 h 191"/>
                <a:gd name="T4" fmla="*/ 1563 w 1663"/>
                <a:gd name="T5" fmla="*/ 176 h 191"/>
                <a:gd name="T6" fmla="*/ 8 w 1663"/>
                <a:gd name="T7" fmla="*/ 176 h 191"/>
                <a:gd name="T8" fmla="*/ 0 w 1663"/>
                <a:gd name="T9" fmla="*/ 191 h 191"/>
                <a:gd name="T10" fmla="*/ 1570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7" y="0"/>
                  </a:lnTo>
                  <a:lnTo>
                    <a:pt x="1563" y="176"/>
                  </a:lnTo>
                  <a:lnTo>
                    <a:pt x="8" y="176"/>
                  </a:lnTo>
                  <a:lnTo>
                    <a:pt x="0" y="191"/>
                  </a:lnTo>
                  <a:lnTo>
                    <a:pt x="1570" y="191"/>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6"/>
            <p:cNvSpPr>
              <a:spLocks/>
            </p:cNvSpPr>
            <p:nvPr/>
          </p:nvSpPr>
          <p:spPr bwMode="auto">
            <a:xfrm>
              <a:off x="6550025" y="31924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6550025" y="3192463"/>
              <a:ext cx="2640013" cy="303212"/>
            </a:xfrm>
            <a:custGeom>
              <a:avLst/>
              <a:gdLst>
                <a:gd name="T0" fmla="*/ 1663 w 1663"/>
                <a:gd name="T1" fmla="*/ 0 h 191"/>
                <a:gd name="T2" fmla="*/ 1648 w 1663"/>
                <a:gd name="T3" fmla="*/ 0 h 191"/>
                <a:gd name="T4" fmla="*/ 1563 w 1663"/>
                <a:gd name="T5" fmla="*/ 176 h 191"/>
                <a:gd name="T6" fmla="*/ 8 w 1663"/>
                <a:gd name="T7" fmla="*/ 176 h 191"/>
                <a:gd name="T8" fmla="*/ 0 w 1663"/>
                <a:gd name="T9" fmla="*/ 191 h 191"/>
                <a:gd name="T10" fmla="*/ 1571 w 1663"/>
                <a:gd name="T11" fmla="*/ 191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1648" y="0"/>
                  </a:lnTo>
                  <a:lnTo>
                    <a:pt x="1563" y="176"/>
                  </a:lnTo>
                  <a:lnTo>
                    <a:pt x="8" y="176"/>
                  </a:lnTo>
                  <a:lnTo>
                    <a:pt x="0" y="191"/>
                  </a:lnTo>
                  <a:lnTo>
                    <a:pt x="1571" y="191"/>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
            <p:cNvSpPr>
              <a:spLocks/>
            </p:cNvSpPr>
            <p:nvPr/>
          </p:nvSpPr>
          <p:spPr bwMode="auto">
            <a:xfrm>
              <a:off x="6359525" y="3562350"/>
              <a:ext cx="2638425" cy="303212"/>
            </a:xfrm>
            <a:custGeom>
              <a:avLst/>
              <a:gdLst>
                <a:gd name="T0" fmla="*/ 1662 w 1662"/>
                <a:gd name="T1" fmla="*/ 0 h 191"/>
                <a:gd name="T2" fmla="*/ 1647 w 1662"/>
                <a:gd name="T3" fmla="*/ 0 h 191"/>
                <a:gd name="T4" fmla="*/ 1562 w 1662"/>
                <a:gd name="T5" fmla="*/ 176 h 191"/>
                <a:gd name="T6" fmla="*/ 7 w 1662"/>
                <a:gd name="T7" fmla="*/ 176 h 191"/>
                <a:gd name="T8" fmla="*/ 0 w 1662"/>
                <a:gd name="T9" fmla="*/ 191 h 191"/>
                <a:gd name="T10" fmla="*/ 1570 w 1662"/>
                <a:gd name="T11" fmla="*/ 191 h 191"/>
                <a:gd name="T12" fmla="*/ 1662 w 1662"/>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2" h="191">
                  <a:moveTo>
                    <a:pt x="1662" y="0"/>
                  </a:moveTo>
                  <a:lnTo>
                    <a:pt x="1647" y="0"/>
                  </a:lnTo>
                  <a:lnTo>
                    <a:pt x="1562" y="176"/>
                  </a:lnTo>
                  <a:lnTo>
                    <a:pt x="7" y="176"/>
                  </a:lnTo>
                  <a:lnTo>
                    <a:pt x="0" y="191"/>
                  </a:lnTo>
                  <a:lnTo>
                    <a:pt x="1570" y="191"/>
                  </a:lnTo>
                  <a:lnTo>
                    <a:pt x="1662"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29"/>
            <p:cNvSpPr>
              <a:spLocks/>
            </p:cNvSpPr>
            <p:nvPr/>
          </p:nvSpPr>
          <p:spPr bwMode="auto">
            <a:xfrm>
              <a:off x="6359525" y="3562350"/>
              <a:ext cx="2638425" cy="303212"/>
            </a:xfrm>
            <a:custGeom>
              <a:avLst/>
              <a:gdLst>
                <a:gd name="T0" fmla="*/ 1662 w 1662"/>
                <a:gd name="T1" fmla="*/ 0 h 191"/>
                <a:gd name="T2" fmla="*/ 1647 w 1662"/>
                <a:gd name="T3" fmla="*/ 0 h 191"/>
                <a:gd name="T4" fmla="*/ 1562 w 1662"/>
                <a:gd name="T5" fmla="*/ 176 h 191"/>
                <a:gd name="T6" fmla="*/ 7 w 1662"/>
                <a:gd name="T7" fmla="*/ 176 h 191"/>
                <a:gd name="T8" fmla="*/ 0 w 1662"/>
                <a:gd name="T9" fmla="*/ 191 h 191"/>
                <a:gd name="T10" fmla="*/ 1570 w 1662"/>
                <a:gd name="T11" fmla="*/ 191 h 191"/>
                <a:gd name="T12" fmla="*/ 1662 w 1662"/>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2" h="191">
                  <a:moveTo>
                    <a:pt x="1662" y="0"/>
                  </a:moveTo>
                  <a:lnTo>
                    <a:pt x="1647" y="0"/>
                  </a:lnTo>
                  <a:lnTo>
                    <a:pt x="1562" y="176"/>
                  </a:lnTo>
                  <a:lnTo>
                    <a:pt x="7" y="176"/>
                  </a:lnTo>
                  <a:lnTo>
                    <a:pt x="0" y="191"/>
                  </a:lnTo>
                  <a:lnTo>
                    <a:pt x="1570" y="191"/>
                  </a:lnTo>
                  <a:lnTo>
                    <a:pt x="16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2"/>
            <p:cNvSpPr>
              <a:spLocks/>
            </p:cNvSpPr>
            <p:nvPr/>
          </p:nvSpPr>
          <p:spPr bwMode="auto">
            <a:xfrm>
              <a:off x="6022975" y="4039203"/>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34"/>
            <p:cNvSpPr>
              <a:spLocks/>
            </p:cNvSpPr>
            <p:nvPr/>
          </p:nvSpPr>
          <p:spPr bwMode="auto">
            <a:xfrm>
              <a:off x="5830887" y="4410678"/>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35"/>
            <p:cNvSpPr>
              <a:spLocks/>
            </p:cNvSpPr>
            <p:nvPr/>
          </p:nvSpPr>
          <p:spPr bwMode="auto">
            <a:xfrm>
              <a:off x="5830888" y="4676775"/>
              <a:ext cx="2640013" cy="304800"/>
            </a:xfrm>
            <a:custGeom>
              <a:avLst/>
              <a:gdLst>
                <a:gd name="T0" fmla="*/ 1663 w 1663"/>
                <a:gd name="T1" fmla="*/ 0 h 192"/>
                <a:gd name="T2" fmla="*/ 1648 w 1663"/>
                <a:gd name="T3" fmla="*/ 0 h 192"/>
                <a:gd name="T4" fmla="*/ 1562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2" y="176"/>
                  </a:lnTo>
                  <a:lnTo>
                    <a:pt x="8" y="176"/>
                  </a:lnTo>
                  <a:lnTo>
                    <a:pt x="0" y="192"/>
                  </a:lnTo>
                  <a:lnTo>
                    <a:pt x="1570" y="192"/>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6"/>
            <p:cNvSpPr>
              <a:spLocks/>
            </p:cNvSpPr>
            <p:nvPr/>
          </p:nvSpPr>
          <p:spPr bwMode="auto">
            <a:xfrm>
              <a:off x="5657850" y="5217584"/>
              <a:ext cx="2640013" cy="304800"/>
            </a:xfrm>
            <a:custGeom>
              <a:avLst/>
              <a:gdLst>
                <a:gd name="T0" fmla="*/ 1663 w 1663"/>
                <a:gd name="T1" fmla="*/ 0 h 192"/>
                <a:gd name="T2" fmla="*/ 1648 w 1663"/>
                <a:gd name="T3" fmla="*/ 0 h 192"/>
                <a:gd name="T4" fmla="*/ 1563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3" y="176"/>
                  </a:lnTo>
                  <a:lnTo>
                    <a:pt x="8" y="176"/>
                  </a:lnTo>
                  <a:lnTo>
                    <a:pt x="0" y="192"/>
                  </a:lnTo>
                  <a:lnTo>
                    <a:pt x="1570" y="192"/>
                  </a:lnTo>
                  <a:lnTo>
                    <a:pt x="1663" y="0"/>
                  </a:lnTo>
                  <a:close/>
                </a:path>
              </a:pathLst>
            </a:custGeom>
            <a:solidFill>
              <a:srgbClr val="B94F2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37"/>
            <p:cNvSpPr>
              <a:spLocks/>
            </p:cNvSpPr>
            <p:nvPr/>
          </p:nvSpPr>
          <p:spPr bwMode="auto">
            <a:xfrm>
              <a:off x="5657850" y="5048250"/>
              <a:ext cx="2640013" cy="304800"/>
            </a:xfrm>
            <a:custGeom>
              <a:avLst/>
              <a:gdLst>
                <a:gd name="T0" fmla="*/ 1663 w 1663"/>
                <a:gd name="T1" fmla="*/ 0 h 192"/>
                <a:gd name="T2" fmla="*/ 1648 w 1663"/>
                <a:gd name="T3" fmla="*/ 0 h 192"/>
                <a:gd name="T4" fmla="*/ 1563 w 1663"/>
                <a:gd name="T5" fmla="*/ 176 h 192"/>
                <a:gd name="T6" fmla="*/ 8 w 1663"/>
                <a:gd name="T7" fmla="*/ 176 h 192"/>
                <a:gd name="T8" fmla="*/ 0 w 1663"/>
                <a:gd name="T9" fmla="*/ 192 h 192"/>
                <a:gd name="T10" fmla="*/ 1570 w 1663"/>
                <a:gd name="T11" fmla="*/ 192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1648" y="0"/>
                  </a:lnTo>
                  <a:lnTo>
                    <a:pt x="1563" y="176"/>
                  </a:lnTo>
                  <a:lnTo>
                    <a:pt x="8" y="176"/>
                  </a:lnTo>
                  <a:lnTo>
                    <a:pt x="0" y="192"/>
                  </a:lnTo>
                  <a:lnTo>
                    <a:pt x="1570" y="192"/>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0"/>
            <p:cNvSpPr>
              <a:spLocks/>
            </p:cNvSpPr>
            <p:nvPr/>
          </p:nvSpPr>
          <p:spPr bwMode="auto">
            <a:xfrm>
              <a:off x="1765905" y="3027238"/>
              <a:ext cx="1875820" cy="478719"/>
            </a:xfrm>
            <a:custGeom>
              <a:avLst/>
              <a:gdLst>
                <a:gd name="T0" fmla="*/ 729 w 866"/>
                <a:gd name="T1" fmla="*/ 284 h 284"/>
                <a:gd name="T2" fmla="*/ 0 w 866"/>
                <a:gd name="T3" fmla="*/ 284 h 284"/>
                <a:gd name="T4" fmla="*/ 137 w 866"/>
                <a:gd name="T5" fmla="*/ 0 h 284"/>
                <a:gd name="T6" fmla="*/ 866 w 866"/>
                <a:gd name="T7" fmla="*/ 0 h 284"/>
                <a:gd name="T8" fmla="*/ 729 w 866"/>
                <a:gd name="T9" fmla="*/ 284 h 284"/>
              </a:gdLst>
              <a:ahLst/>
              <a:cxnLst>
                <a:cxn ang="0">
                  <a:pos x="T0" y="T1"/>
                </a:cxn>
                <a:cxn ang="0">
                  <a:pos x="T2" y="T3"/>
                </a:cxn>
                <a:cxn ang="0">
                  <a:pos x="T4" y="T5"/>
                </a:cxn>
                <a:cxn ang="0">
                  <a:pos x="T6" y="T7"/>
                </a:cxn>
                <a:cxn ang="0">
                  <a:pos x="T8" y="T9"/>
                </a:cxn>
              </a:cxnLst>
              <a:rect l="0" t="0" r="r" b="b"/>
              <a:pathLst>
                <a:path w="866" h="284">
                  <a:moveTo>
                    <a:pt x="729" y="284"/>
                  </a:moveTo>
                  <a:lnTo>
                    <a:pt x="0" y="284"/>
                  </a:lnTo>
                  <a:lnTo>
                    <a:pt x="137" y="0"/>
                  </a:lnTo>
                  <a:lnTo>
                    <a:pt x="866" y="0"/>
                  </a:lnTo>
                  <a:lnTo>
                    <a:pt x="729" y="284"/>
                  </a:lnTo>
                  <a:close/>
                </a:path>
              </a:pathLst>
            </a:custGeom>
            <a:solidFill>
              <a:srgbClr val="B7C8A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41"/>
            <p:cNvSpPr>
              <a:spLocks/>
            </p:cNvSpPr>
            <p:nvPr/>
          </p:nvSpPr>
          <p:spPr bwMode="auto">
            <a:xfrm>
              <a:off x="3856038" y="2871788"/>
              <a:ext cx="1460500" cy="450850"/>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45"/>
            <p:cNvSpPr>
              <a:spLocks/>
            </p:cNvSpPr>
            <p:nvPr/>
          </p:nvSpPr>
          <p:spPr bwMode="auto">
            <a:xfrm>
              <a:off x="2855913" y="5111750"/>
              <a:ext cx="1458913" cy="450850"/>
            </a:xfrm>
            <a:custGeom>
              <a:avLst/>
              <a:gdLst>
                <a:gd name="T0" fmla="*/ 782 w 919"/>
                <a:gd name="T1" fmla="*/ 284 h 284"/>
                <a:gd name="T2" fmla="*/ 0 w 919"/>
                <a:gd name="T3" fmla="*/ 284 h 284"/>
                <a:gd name="T4" fmla="*/ 137 w 919"/>
                <a:gd name="T5" fmla="*/ 0 h 284"/>
                <a:gd name="T6" fmla="*/ 919 w 919"/>
                <a:gd name="T7" fmla="*/ 0 h 284"/>
                <a:gd name="T8" fmla="*/ 782 w 919"/>
                <a:gd name="T9" fmla="*/ 284 h 284"/>
              </a:gdLst>
              <a:ahLst/>
              <a:cxnLst>
                <a:cxn ang="0">
                  <a:pos x="T0" y="T1"/>
                </a:cxn>
                <a:cxn ang="0">
                  <a:pos x="T2" y="T3"/>
                </a:cxn>
                <a:cxn ang="0">
                  <a:pos x="T4" y="T5"/>
                </a:cxn>
                <a:cxn ang="0">
                  <a:pos x="T6" y="T7"/>
                </a:cxn>
                <a:cxn ang="0">
                  <a:pos x="T8" y="T9"/>
                </a:cxn>
              </a:cxnLst>
              <a:rect l="0" t="0" r="r" b="b"/>
              <a:pathLst>
                <a:path w="919" h="284">
                  <a:moveTo>
                    <a:pt x="782" y="284"/>
                  </a:moveTo>
                  <a:lnTo>
                    <a:pt x="0" y="284"/>
                  </a:lnTo>
                  <a:lnTo>
                    <a:pt x="137" y="0"/>
                  </a:lnTo>
                  <a:lnTo>
                    <a:pt x="919" y="0"/>
                  </a:lnTo>
                  <a:lnTo>
                    <a:pt x="782" y="284"/>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54"/>
            <p:cNvSpPr>
              <a:spLocks/>
            </p:cNvSpPr>
            <p:nvPr/>
          </p:nvSpPr>
          <p:spPr bwMode="auto">
            <a:xfrm>
              <a:off x="3179764" y="4093178"/>
              <a:ext cx="1460500" cy="450851"/>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72"/>
            <p:cNvSpPr>
              <a:spLocks/>
            </p:cNvSpPr>
            <p:nvPr/>
          </p:nvSpPr>
          <p:spPr bwMode="auto">
            <a:xfrm>
              <a:off x="4373563" y="1695450"/>
              <a:ext cx="1460500" cy="450850"/>
            </a:xfrm>
            <a:custGeom>
              <a:avLst/>
              <a:gdLst>
                <a:gd name="T0" fmla="*/ 782 w 920"/>
                <a:gd name="T1" fmla="*/ 284 h 284"/>
                <a:gd name="T2" fmla="*/ 0 w 920"/>
                <a:gd name="T3" fmla="*/ 284 h 284"/>
                <a:gd name="T4" fmla="*/ 138 w 920"/>
                <a:gd name="T5" fmla="*/ 0 h 284"/>
                <a:gd name="T6" fmla="*/ 920 w 920"/>
                <a:gd name="T7" fmla="*/ 0 h 284"/>
                <a:gd name="T8" fmla="*/ 782 w 920"/>
                <a:gd name="T9" fmla="*/ 284 h 284"/>
              </a:gdLst>
              <a:ahLst/>
              <a:cxnLst>
                <a:cxn ang="0">
                  <a:pos x="T0" y="T1"/>
                </a:cxn>
                <a:cxn ang="0">
                  <a:pos x="T2" y="T3"/>
                </a:cxn>
                <a:cxn ang="0">
                  <a:pos x="T4" y="T5"/>
                </a:cxn>
                <a:cxn ang="0">
                  <a:pos x="T6" y="T7"/>
                </a:cxn>
                <a:cxn ang="0">
                  <a:pos x="T8" y="T9"/>
                </a:cxn>
              </a:cxnLst>
              <a:rect l="0" t="0" r="r" b="b"/>
              <a:pathLst>
                <a:path w="920" h="284">
                  <a:moveTo>
                    <a:pt x="782" y="284"/>
                  </a:moveTo>
                  <a:lnTo>
                    <a:pt x="0" y="284"/>
                  </a:lnTo>
                  <a:lnTo>
                    <a:pt x="138" y="0"/>
                  </a:lnTo>
                  <a:lnTo>
                    <a:pt x="920" y="0"/>
                  </a:lnTo>
                  <a:lnTo>
                    <a:pt x="782" y="284"/>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77"/>
            <p:cNvSpPr>
              <a:spLocks/>
            </p:cNvSpPr>
            <p:nvPr/>
          </p:nvSpPr>
          <p:spPr bwMode="auto">
            <a:xfrm>
              <a:off x="6265863" y="1306513"/>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78"/>
            <p:cNvSpPr>
              <a:spLocks/>
            </p:cNvSpPr>
            <p:nvPr/>
          </p:nvSpPr>
          <p:spPr bwMode="auto">
            <a:xfrm>
              <a:off x="7397750" y="13065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79"/>
            <p:cNvSpPr>
              <a:spLocks/>
            </p:cNvSpPr>
            <p:nvPr/>
          </p:nvSpPr>
          <p:spPr bwMode="auto">
            <a:xfrm>
              <a:off x="7397750" y="13065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0"/>
            <p:cNvSpPr>
              <a:spLocks/>
            </p:cNvSpPr>
            <p:nvPr/>
          </p:nvSpPr>
          <p:spPr bwMode="auto">
            <a:xfrm>
              <a:off x="7421563" y="13303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81"/>
            <p:cNvSpPr>
              <a:spLocks/>
            </p:cNvSpPr>
            <p:nvPr/>
          </p:nvSpPr>
          <p:spPr bwMode="auto">
            <a:xfrm>
              <a:off x="7421563" y="13303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2"/>
            <p:cNvSpPr>
              <a:spLocks/>
            </p:cNvSpPr>
            <p:nvPr/>
          </p:nvSpPr>
          <p:spPr bwMode="auto">
            <a:xfrm>
              <a:off x="7224713" y="16779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83"/>
            <p:cNvSpPr>
              <a:spLocks/>
            </p:cNvSpPr>
            <p:nvPr/>
          </p:nvSpPr>
          <p:spPr bwMode="auto">
            <a:xfrm>
              <a:off x="7224713" y="16779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4"/>
            <p:cNvSpPr>
              <a:spLocks/>
            </p:cNvSpPr>
            <p:nvPr/>
          </p:nvSpPr>
          <p:spPr bwMode="auto">
            <a:xfrm>
              <a:off x="7250113" y="17033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85"/>
            <p:cNvSpPr>
              <a:spLocks/>
            </p:cNvSpPr>
            <p:nvPr/>
          </p:nvSpPr>
          <p:spPr bwMode="auto">
            <a:xfrm>
              <a:off x="7250113" y="17033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86"/>
            <p:cNvSpPr>
              <a:spLocks/>
            </p:cNvSpPr>
            <p:nvPr/>
          </p:nvSpPr>
          <p:spPr bwMode="auto">
            <a:xfrm>
              <a:off x="7061200" y="2049463"/>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87"/>
            <p:cNvSpPr>
              <a:spLocks/>
            </p:cNvSpPr>
            <p:nvPr/>
          </p:nvSpPr>
          <p:spPr bwMode="auto">
            <a:xfrm>
              <a:off x="7061200" y="2049463"/>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88"/>
            <p:cNvSpPr>
              <a:spLocks/>
            </p:cNvSpPr>
            <p:nvPr/>
          </p:nvSpPr>
          <p:spPr bwMode="auto">
            <a:xfrm>
              <a:off x="7086600" y="20748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89"/>
            <p:cNvSpPr>
              <a:spLocks/>
            </p:cNvSpPr>
            <p:nvPr/>
          </p:nvSpPr>
          <p:spPr bwMode="auto">
            <a:xfrm>
              <a:off x="7086600" y="20748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90"/>
            <p:cNvSpPr>
              <a:spLocks/>
            </p:cNvSpPr>
            <p:nvPr/>
          </p:nvSpPr>
          <p:spPr bwMode="auto">
            <a:xfrm>
              <a:off x="6873875" y="24241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91"/>
            <p:cNvSpPr>
              <a:spLocks/>
            </p:cNvSpPr>
            <p:nvPr/>
          </p:nvSpPr>
          <p:spPr bwMode="auto">
            <a:xfrm>
              <a:off x="6873875" y="2424113"/>
              <a:ext cx="2640013" cy="303212"/>
            </a:xfrm>
            <a:custGeom>
              <a:avLst/>
              <a:gdLst>
                <a:gd name="T0" fmla="*/ 1663 w 1663"/>
                <a:gd name="T1" fmla="*/ 0 h 191"/>
                <a:gd name="T2" fmla="*/ 93 w 1663"/>
                <a:gd name="T3" fmla="*/ 0 h 191"/>
                <a:gd name="T4" fmla="*/ 0 w 1663"/>
                <a:gd name="T5" fmla="*/ 191 h 191"/>
                <a:gd name="T6" fmla="*/ 15 w 1663"/>
                <a:gd name="T7" fmla="*/ 191 h 191"/>
                <a:gd name="T8" fmla="*/ 101 w 1663"/>
                <a:gd name="T9" fmla="*/ 15 h 191"/>
                <a:gd name="T10" fmla="*/ 1655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5" y="191"/>
                  </a:lnTo>
                  <a:lnTo>
                    <a:pt x="101" y="15"/>
                  </a:lnTo>
                  <a:lnTo>
                    <a:pt x="1655" y="15"/>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2"/>
            <p:cNvSpPr>
              <a:spLocks/>
            </p:cNvSpPr>
            <p:nvPr/>
          </p:nvSpPr>
          <p:spPr bwMode="auto">
            <a:xfrm>
              <a:off x="6897688" y="24479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93"/>
            <p:cNvSpPr>
              <a:spLocks/>
            </p:cNvSpPr>
            <p:nvPr/>
          </p:nvSpPr>
          <p:spPr bwMode="auto">
            <a:xfrm>
              <a:off x="6897688" y="2447925"/>
              <a:ext cx="2603500" cy="279400"/>
            </a:xfrm>
            <a:custGeom>
              <a:avLst/>
              <a:gdLst>
                <a:gd name="T0" fmla="*/ 1640 w 1640"/>
                <a:gd name="T1" fmla="*/ 0 h 176"/>
                <a:gd name="T2" fmla="*/ 86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6"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4"/>
            <p:cNvSpPr>
              <a:spLocks/>
            </p:cNvSpPr>
            <p:nvPr/>
          </p:nvSpPr>
          <p:spPr bwMode="auto">
            <a:xfrm>
              <a:off x="6700838" y="27955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95"/>
            <p:cNvSpPr>
              <a:spLocks/>
            </p:cNvSpPr>
            <p:nvPr/>
          </p:nvSpPr>
          <p:spPr bwMode="auto">
            <a:xfrm>
              <a:off x="6700838" y="279558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5"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6"/>
            <p:cNvSpPr>
              <a:spLocks/>
            </p:cNvSpPr>
            <p:nvPr/>
          </p:nvSpPr>
          <p:spPr bwMode="auto">
            <a:xfrm>
              <a:off x="6726238" y="28209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7"/>
            <p:cNvSpPr>
              <a:spLocks/>
            </p:cNvSpPr>
            <p:nvPr/>
          </p:nvSpPr>
          <p:spPr bwMode="auto">
            <a:xfrm>
              <a:off x="6726238" y="2820988"/>
              <a:ext cx="2601913" cy="279400"/>
            </a:xfrm>
            <a:custGeom>
              <a:avLst/>
              <a:gdLst>
                <a:gd name="T0" fmla="*/ 1639 w 1639"/>
                <a:gd name="T1" fmla="*/ 0 h 176"/>
                <a:gd name="T2" fmla="*/ 85 w 1639"/>
                <a:gd name="T3" fmla="*/ 0 h 176"/>
                <a:gd name="T4" fmla="*/ 0 w 1639"/>
                <a:gd name="T5" fmla="*/ 176 h 176"/>
                <a:gd name="T6" fmla="*/ 1555 w 1639"/>
                <a:gd name="T7" fmla="*/ 176 h 176"/>
                <a:gd name="T8" fmla="*/ 1639 w 1639"/>
                <a:gd name="T9" fmla="*/ 0 h 176"/>
              </a:gdLst>
              <a:ahLst/>
              <a:cxnLst>
                <a:cxn ang="0">
                  <a:pos x="T0" y="T1"/>
                </a:cxn>
                <a:cxn ang="0">
                  <a:pos x="T2" y="T3"/>
                </a:cxn>
                <a:cxn ang="0">
                  <a:pos x="T4" y="T5"/>
                </a:cxn>
                <a:cxn ang="0">
                  <a:pos x="T6" y="T7"/>
                </a:cxn>
                <a:cxn ang="0">
                  <a:pos x="T8" y="T9"/>
                </a:cxn>
              </a:cxnLst>
              <a:rect l="0" t="0" r="r" b="b"/>
              <a:pathLst>
                <a:path w="1639" h="176">
                  <a:moveTo>
                    <a:pt x="1639" y="0"/>
                  </a:moveTo>
                  <a:lnTo>
                    <a:pt x="85" y="0"/>
                  </a:lnTo>
                  <a:lnTo>
                    <a:pt x="0" y="176"/>
                  </a:lnTo>
                  <a:lnTo>
                    <a:pt x="1555" y="176"/>
                  </a:lnTo>
                  <a:lnTo>
                    <a:pt x="163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98"/>
            <p:cNvSpPr>
              <a:spLocks/>
            </p:cNvSpPr>
            <p:nvPr/>
          </p:nvSpPr>
          <p:spPr bwMode="auto">
            <a:xfrm>
              <a:off x="6538913" y="3167063"/>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99"/>
            <p:cNvSpPr>
              <a:spLocks/>
            </p:cNvSpPr>
            <p:nvPr/>
          </p:nvSpPr>
          <p:spPr bwMode="auto">
            <a:xfrm>
              <a:off x="6538913" y="3167063"/>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0"/>
            <p:cNvSpPr>
              <a:spLocks/>
            </p:cNvSpPr>
            <p:nvPr/>
          </p:nvSpPr>
          <p:spPr bwMode="auto">
            <a:xfrm>
              <a:off x="6562725" y="31924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01"/>
            <p:cNvSpPr>
              <a:spLocks/>
            </p:cNvSpPr>
            <p:nvPr/>
          </p:nvSpPr>
          <p:spPr bwMode="auto">
            <a:xfrm>
              <a:off x="6562725" y="3192463"/>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2"/>
            <p:cNvSpPr>
              <a:spLocks/>
            </p:cNvSpPr>
            <p:nvPr/>
          </p:nvSpPr>
          <p:spPr bwMode="auto">
            <a:xfrm>
              <a:off x="6346825" y="3536950"/>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103"/>
            <p:cNvSpPr>
              <a:spLocks/>
            </p:cNvSpPr>
            <p:nvPr/>
          </p:nvSpPr>
          <p:spPr bwMode="auto">
            <a:xfrm>
              <a:off x="6346825" y="3536950"/>
              <a:ext cx="2638425" cy="304800"/>
            </a:xfrm>
            <a:custGeom>
              <a:avLst/>
              <a:gdLst>
                <a:gd name="T0" fmla="*/ 1662 w 1662"/>
                <a:gd name="T1" fmla="*/ 0 h 192"/>
                <a:gd name="T2" fmla="*/ 92 w 1662"/>
                <a:gd name="T3" fmla="*/ 0 h 192"/>
                <a:gd name="T4" fmla="*/ 0 w 1662"/>
                <a:gd name="T5" fmla="*/ 192 h 192"/>
                <a:gd name="T6" fmla="*/ 15 w 1662"/>
                <a:gd name="T7" fmla="*/ 192 h 192"/>
                <a:gd name="T8" fmla="*/ 100 w 1662"/>
                <a:gd name="T9" fmla="*/ 16 h 192"/>
                <a:gd name="T10" fmla="*/ 1655 w 1662"/>
                <a:gd name="T11" fmla="*/ 16 h 192"/>
                <a:gd name="T12" fmla="*/ 1662 w 1662"/>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2" h="192">
                  <a:moveTo>
                    <a:pt x="1662" y="0"/>
                  </a:moveTo>
                  <a:lnTo>
                    <a:pt x="92" y="0"/>
                  </a:lnTo>
                  <a:lnTo>
                    <a:pt x="0" y="192"/>
                  </a:lnTo>
                  <a:lnTo>
                    <a:pt x="15" y="192"/>
                  </a:lnTo>
                  <a:lnTo>
                    <a:pt x="100" y="16"/>
                  </a:lnTo>
                  <a:lnTo>
                    <a:pt x="1655" y="16"/>
                  </a:lnTo>
                  <a:lnTo>
                    <a:pt x="166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4"/>
            <p:cNvSpPr>
              <a:spLocks/>
            </p:cNvSpPr>
            <p:nvPr/>
          </p:nvSpPr>
          <p:spPr bwMode="auto">
            <a:xfrm>
              <a:off x="6370638" y="35623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105"/>
            <p:cNvSpPr>
              <a:spLocks/>
            </p:cNvSpPr>
            <p:nvPr/>
          </p:nvSpPr>
          <p:spPr bwMode="auto">
            <a:xfrm>
              <a:off x="6370638" y="35623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07"/>
            <p:cNvSpPr>
              <a:spLocks/>
            </p:cNvSpPr>
            <p:nvPr/>
          </p:nvSpPr>
          <p:spPr bwMode="auto">
            <a:xfrm>
              <a:off x="6173788" y="3908425"/>
              <a:ext cx="2640013" cy="304800"/>
            </a:xfrm>
            <a:custGeom>
              <a:avLst/>
              <a:gdLst>
                <a:gd name="T0" fmla="*/ 1663 w 1663"/>
                <a:gd name="T1" fmla="*/ 0 h 192"/>
                <a:gd name="T2" fmla="*/ 93 w 1663"/>
                <a:gd name="T3" fmla="*/ 0 h 192"/>
                <a:gd name="T4" fmla="*/ 0 w 1663"/>
                <a:gd name="T5" fmla="*/ 192 h 192"/>
                <a:gd name="T6" fmla="*/ 15 w 1663"/>
                <a:gd name="T7" fmla="*/ 192 h 192"/>
                <a:gd name="T8" fmla="*/ 100 w 1663"/>
                <a:gd name="T9" fmla="*/ 16 h 192"/>
                <a:gd name="T10" fmla="*/ 1655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5" y="192"/>
                  </a:lnTo>
                  <a:lnTo>
                    <a:pt x="100" y="16"/>
                  </a:lnTo>
                  <a:lnTo>
                    <a:pt x="1655"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11"/>
            <p:cNvSpPr>
              <a:spLocks/>
            </p:cNvSpPr>
            <p:nvPr/>
          </p:nvSpPr>
          <p:spPr bwMode="auto">
            <a:xfrm>
              <a:off x="6010275" y="4037994"/>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12"/>
            <p:cNvSpPr>
              <a:spLocks/>
            </p:cNvSpPr>
            <p:nvPr/>
          </p:nvSpPr>
          <p:spPr bwMode="auto">
            <a:xfrm>
              <a:off x="6038850" y="4037615"/>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113"/>
            <p:cNvSpPr>
              <a:spLocks/>
            </p:cNvSpPr>
            <p:nvPr/>
          </p:nvSpPr>
          <p:spPr bwMode="auto">
            <a:xfrm>
              <a:off x="6035675" y="4039203"/>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14"/>
            <p:cNvSpPr>
              <a:spLocks/>
            </p:cNvSpPr>
            <p:nvPr/>
          </p:nvSpPr>
          <p:spPr bwMode="auto">
            <a:xfrm>
              <a:off x="5818187" y="4385278"/>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115"/>
            <p:cNvSpPr>
              <a:spLocks/>
            </p:cNvSpPr>
            <p:nvPr/>
          </p:nvSpPr>
          <p:spPr bwMode="auto">
            <a:xfrm>
              <a:off x="5818188" y="4651375"/>
              <a:ext cx="2640013" cy="304800"/>
            </a:xfrm>
            <a:custGeom>
              <a:avLst/>
              <a:gdLst>
                <a:gd name="T0" fmla="*/ 1663 w 1663"/>
                <a:gd name="T1" fmla="*/ 0 h 192"/>
                <a:gd name="T2" fmla="*/ 93 w 1663"/>
                <a:gd name="T3" fmla="*/ 0 h 192"/>
                <a:gd name="T4" fmla="*/ 0 w 1663"/>
                <a:gd name="T5" fmla="*/ 192 h 192"/>
                <a:gd name="T6" fmla="*/ 16 w 1663"/>
                <a:gd name="T7" fmla="*/ 192 h 192"/>
                <a:gd name="T8" fmla="*/ 101 w 1663"/>
                <a:gd name="T9" fmla="*/ 16 h 192"/>
                <a:gd name="T10" fmla="*/ 1656 w 1663"/>
                <a:gd name="T11" fmla="*/ 16 h 192"/>
                <a:gd name="T12" fmla="*/ 1663 w 1663"/>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663" h="192">
                  <a:moveTo>
                    <a:pt x="1663" y="0"/>
                  </a:moveTo>
                  <a:lnTo>
                    <a:pt x="93" y="0"/>
                  </a:lnTo>
                  <a:lnTo>
                    <a:pt x="0" y="192"/>
                  </a:lnTo>
                  <a:lnTo>
                    <a:pt x="16" y="192"/>
                  </a:lnTo>
                  <a:lnTo>
                    <a:pt x="101" y="16"/>
                  </a:lnTo>
                  <a:lnTo>
                    <a:pt x="1656" y="16"/>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16"/>
            <p:cNvSpPr>
              <a:spLocks/>
            </p:cNvSpPr>
            <p:nvPr/>
          </p:nvSpPr>
          <p:spPr bwMode="auto">
            <a:xfrm>
              <a:off x="5843587" y="4410678"/>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17"/>
            <p:cNvSpPr>
              <a:spLocks/>
            </p:cNvSpPr>
            <p:nvPr/>
          </p:nvSpPr>
          <p:spPr bwMode="auto">
            <a:xfrm>
              <a:off x="5843588" y="4676775"/>
              <a:ext cx="2603500" cy="279400"/>
            </a:xfrm>
            <a:custGeom>
              <a:avLst/>
              <a:gdLst>
                <a:gd name="T0" fmla="*/ 1640 w 1640"/>
                <a:gd name="T1" fmla="*/ 0 h 176"/>
                <a:gd name="T2" fmla="*/ 85 w 1640"/>
                <a:gd name="T3" fmla="*/ 0 h 176"/>
                <a:gd name="T4" fmla="*/ 0 w 1640"/>
                <a:gd name="T5" fmla="*/ 176 h 176"/>
                <a:gd name="T6" fmla="*/ 1554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4"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18"/>
            <p:cNvSpPr>
              <a:spLocks/>
            </p:cNvSpPr>
            <p:nvPr/>
          </p:nvSpPr>
          <p:spPr bwMode="auto">
            <a:xfrm>
              <a:off x="5645150" y="5242154"/>
              <a:ext cx="2640013" cy="303212"/>
            </a:xfrm>
            <a:custGeom>
              <a:avLst/>
              <a:gdLst>
                <a:gd name="T0" fmla="*/ 1663 w 1663"/>
                <a:gd name="T1" fmla="*/ 0 h 191"/>
                <a:gd name="T2" fmla="*/ 93 w 1663"/>
                <a:gd name="T3" fmla="*/ 0 h 191"/>
                <a:gd name="T4" fmla="*/ 0 w 1663"/>
                <a:gd name="T5" fmla="*/ 191 h 191"/>
                <a:gd name="T6" fmla="*/ 16 w 1663"/>
                <a:gd name="T7" fmla="*/ 191 h 191"/>
                <a:gd name="T8" fmla="*/ 101 w 1663"/>
                <a:gd name="T9" fmla="*/ 15 h 191"/>
                <a:gd name="T10" fmla="*/ 1656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6" y="191"/>
                  </a:lnTo>
                  <a:lnTo>
                    <a:pt x="101" y="15"/>
                  </a:lnTo>
                  <a:lnTo>
                    <a:pt x="1656" y="15"/>
                  </a:lnTo>
                  <a:lnTo>
                    <a:pt x="1663" y="0"/>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19"/>
            <p:cNvSpPr>
              <a:spLocks/>
            </p:cNvSpPr>
            <p:nvPr/>
          </p:nvSpPr>
          <p:spPr bwMode="auto">
            <a:xfrm>
              <a:off x="5645150" y="5024438"/>
              <a:ext cx="2640013" cy="303212"/>
            </a:xfrm>
            <a:custGeom>
              <a:avLst/>
              <a:gdLst>
                <a:gd name="T0" fmla="*/ 1663 w 1663"/>
                <a:gd name="T1" fmla="*/ 0 h 191"/>
                <a:gd name="T2" fmla="*/ 93 w 1663"/>
                <a:gd name="T3" fmla="*/ 0 h 191"/>
                <a:gd name="T4" fmla="*/ 0 w 1663"/>
                <a:gd name="T5" fmla="*/ 191 h 191"/>
                <a:gd name="T6" fmla="*/ 16 w 1663"/>
                <a:gd name="T7" fmla="*/ 191 h 191"/>
                <a:gd name="T8" fmla="*/ 101 w 1663"/>
                <a:gd name="T9" fmla="*/ 15 h 191"/>
                <a:gd name="T10" fmla="*/ 1656 w 1663"/>
                <a:gd name="T11" fmla="*/ 15 h 191"/>
                <a:gd name="T12" fmla="*/ 1663 w 1663"/>
                <a:gd name="T13" fmla="*/ 0 h 191"/>
              </a:gdLst>
              <a:ahLst/>
              <a:cxnLst>
                <a:cxn ang="0">
                  <a:pos x="T0" y="T1"/>
                </a:cxn>
                <a:cxn ang="0">
                  <a:pos x="T2" y="T3"/>
                </a:cxn>
                <a:cxn ang="0">
                  <a:pos x="T4" y="T5"/>
                </a:cxn>
                <a:cxn ang="0">
                  <a:pos x="T6" y="T7"/>
                </a:cxn>
                <a:cxn ang="0">
                  <a:pos x="T8" y="T9"/>
                </a:cxn>
                <a:cxn ang="0">
                  <a:pos x="T10" y="T11"/>
                </a:cxn>
                <a:cxn ang="0">
                  <a:pos x="T12" y="T13"/>
                </a:cxn>
              </a:cxnLst>
              <a:rect l="0" t="0" r="r" b="b"/>
              <a:pathLst>
                <a:path w="1663" h="191">
                  <a:moveTo>
                    <a:pt x="1663" y="0"/>
                  </a:moveTo>
                  <a:lnTo>
                    <a:pt x="93" y="0"/>
                  </a:lnTo>
                  <a:lnTo>
                    <a:pt x="0" y="191"/>
                  </a:lnTo>
                  <a:lnTo>
                    <a:pt x="16" y="191"/>
                  </a:lnTo>
                  <a:lnTo>
                    <a:pt x="101" y="15"/>
                  </a:lnTo>
                  <a:lnTo>
                    <a:pt x="1656" y="15"/>
                  </a:lnTo>
                  <a:lnTo>
                    <a:pt x="1663"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20"/>
            <p:cNvSpPr>
              <a:spLocks/>
            </p:cNvSpPr>
            <p:nvPr/>
          </p:nvSpPr>
          <p:spPr bwMode="auto">
            <a:xfrm>
              <a:off x="5670550" y="5241775"/>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close/>
                </a:path>
              </a:pathLst>
            </a:cu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21"/>
            <p:cNvSpPr>
              <a:spLocks/>
            </p:cNvSpPr>
            <p:nvPr/>
          </p:nvSpPr>
          <p:spPr bwMode="auto">
            <a:xfrm>
              <a:off x="5670550" y="5048250"/>
              <a:ext cx="2603500" cy="279400"/>
            </a:xfrm>
            <a:custGeom>
              <a:avLst/>
              <a:gdLst>
                <a:gd name="T0" fmla="*/ 1640 w 1640"/>
                <a:gd name="T1" fmla="*/ 0 h 176"/>
                <a:gd name="T2" fmla="*/ 85 w 1640"/>
                <a:gd name="T3" fmla="*/ 0 h 176"/>
                <a:gd name="T4" fmla="*/ 0 w 1640"/>
                <a:gd name="T5" fmla="*/ 176 h 176"/>
                <a:gd name="T6" fmla="*/ 1555 w 1640"/>
                <a:gd name="T7" fmla="*/ 176 h 176"/>
                <a:gd name="T8" fmla="*/ 1640 w 1640"/>
                <a:gd name="T9" fmla="*/ 0 h 176"/>
              </a:gdLst>
              <a:ahLst/>
              <a:cxnLst>
                <a:cxn ang="0">
                  <a:pos x="T0" y="T1"/>
                </a:cxn>
                <a:cxn ang="0">
                  <a:pos x="T2" y="T3"/>
                </a:cxn>
                <a:cxn ang="0">
                  <a:pos x="T4" y="T5"/>
                </a:cxn>
                <a:cxn ang="0">
                  <a:pos x="T6" y="T7"/>
                </a:cxn>
                <a:cxn ang="0">
                  <a:pos x="T8" y="T9"/>
                </a:cxn>
              </a:cxnLst>
              <a:rect l="0" t="0" r="r" b="b"/>
              <a:pathLst>
                <a:path w="1640" h="176">
                  <a:moveTo>
                    <a:pt x="1640" y="0"/>
                  </a:moveTo>
                  <a:lnTo>
                    <a:pt x="85" y="0"/>
                  </a:lnTo>
                  <a:lnTo>
                    <a:pt x="0" y="176"/>
                  </a:lnTo>
                  <a:lnTo>
                    <a:pt x="1555" y="176"/>
                  </a:lnTo>
                  <a:lnTo>
                    <a:pt x="164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6"/>
            <p:cNvSpPr>
              <a:spLocks/>
            </p:cNvSpPr>
            <p:nvPr/>
          </p:nvSpPr>
          <p:spPr bwMode="auto">
            <a:xfrm>
              <a:off x="5911850" y="2049463"/>
              <a:ext cx="985838" cy="304800"/>
            </a:xfrm>
            <a:custGeom>
              <a:avLst/>
              <a:gdLst>
                <a:gd name="T0" fmla="*/ 528 w 621"/>
                <a:gd name="T1" fmla="*/ 192 h 192"/>
                <a:gd name="T2" fmla="*/ 0 w 621"/>
                <a:gd name="T3" fmla="*/ 192 h 192"/>
                <a:gd name="T4" fmla="*/ 93 w 621"/>
                <a:gd name="T5" fmla="*/ 0 h 192"/>
                <a:gd name="T6" fmla="*/ 621 w 621"/>
                <a:gd name="T7" fmla="*/ 0 h 192"/>
                <a:gd name="T8" fmla="*/ 528 w 621"/>
                <a:gd name="T9" fmla="*/ 192 h 192"/>
              </a:gdLst>
              <a:ahLst/>
              <a:cxnLst>
                <a:cxn ang="0">
                  <a:pos x="T0" y="T1"/>
                </a:cxn>
                <a:cxn ang="0">
                  <a:pos x="T2" y="T3"/>
                </a:cxn>
                <a:cxn ang="0">
                  <a:pos x="T4" y="T5"/>
                </a:cxn>
                <a:cxn ang="0">
                  <a:pos x="T6" y="T7"/>
                </a:cxn>
                <a:cxn ang="0">
                  <a:pos x="T8" y="T9"/>
                </a:cxn>
              </a:cxnLst>
              <a:rect l="0" t="0" r="r" b="b"/>
              <a:pathLst>
                <a:path w="621" h="192">
                  <a:moveTo>
                    <a:pt x="528" y="192"/>
                  </a:moveTo>
                  <a:lnTo>
                    <a:pt x="0" y="192"/>
                  </a:lnTo>
                  <a:lnTo>
                    <a:pt x="93" y="0"/>
                  </a:lnTo>
                  <a:lnTo>
                    <a:pt x="621" y="0"/>
                  </a:lnTo>
                  <a:lnTo>
                    <a:pt x="528" y="192"/>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4" name="Rectangle 131"/>
            <p:cNvSpPr>
              <a:spLocks noChangeArrowheads="1"/>
            </p:cNvSpPr>
            <p:nvPr/>
          </p:nvSpPr>
          <p:spPr bwMode="auto">
            <a:xfrm>
              <a:off x="4283075" y="2347913"/>
              <a:ext cx="5272088" cy="11112"/>
            </a:xfrm>
            <a:prstGeom prst="rect">
              <a:avLst/>
            </a:pr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5" name="Rectangle 132"/>
            <p:cNvSpPr>
              <a:spLocks noChangeArrowheads="1"/>
            </p:cNvSpPr>
            <p:nvPr/>
          </p:nvSpPr>
          <p:spPr bwMode="auto">
            <a:xfrm>
              <a:off x="3613150" y="3956354"/>
              <a:ext cx="5216525" cy="11112"/>
            </a:xfrm>
            <a:prstGeom prst="rect">
              <a:avLst/>
            </a:pr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7" name="Rectangle 134"/>
            <p:cNvSpPr>
              <a:spLocks noChangeArrowheads="1"/>
            </p:cNvSpPr>
            <p:nvPr/>
          </p:nvSpPr>
          <p:spPr bwMode="auto">
            <a:xfrm>
              <a:off x="3108325" y="4953319"/>
              <a:ext cx="5203825" cy="7200"/>
            </a:xfrm>
            <a:prstGeom prst="rect">
              <a:avLst/>
            </a:prstGeom>
            <a:solidFill>
              <a:srgbClr val="D7673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35"/>
            <p:cNvSpPr>
              <a:spLocks/>
            </p:cNvSpPr>
            <p:nvPr/>
          </p:nvSpPr>
          <p:spPr bwMode="auto">
            <a:xfrm>
              <a:off x="5559425" y="2794000"/>
              <a:ext cx="985838" cy="303212"/>
            </a:xfrm>
            <a:custGeom>
              <a:avLst/>
              <a:gdLst>
                <a:gd name="T0" fmla="*/ 528 w 621"/>
                <a:gd name="T1" fmla="*/ 191 h 191"/>
                <a:gd name="T2" fmla="*/ 0 w 621"/>
                <a:gd name="T3" fmla="*/ 191 h 191"/>
                <a:gd name="T4" fmla="*/ 93 w 621"/>
                <a:gd name="T5" fmla="*/ 0 h 191"/>
                <a:gd name="T6" fmla="*/ 621 w 621"/>
                <a:gd name="T7" fmla="*/ 0 h 191"/>
                <a:gd name="T8" fmla="*/ 528 w 621"/>
                <a:gd name="T9" fmla="*/ 191 h 191"/>
              </a:gdLst>
              <a:ahLst/>
              <a:cxnLst>
                <a:cxn ang="0">
                  <a:pos x="T0" y="T1"/>
                </a:cxn>
                <a:cxn ang="0">
                  <a:pos x="T2" y="T3"/>
                </a:cxn>
                <a:cxn ang="0">
                  <a:pos x="T4" y="T5"/>
                </a:cxn>
                <a:cxn ang="0">
                  <a:pos x="T6" y="T7"/>
                </a:cxn>
                <a:cxn ang="0">
                  <a:pos x="T8" y="T9"/>
                </a:cxn>
              </a:cxnLst>
              <a:rect l="0" t="0" r="r" b="b"/>
              <a:pathLst>
                <a:path w="621" h="191">
                  <a:moveTo>
                    <a:pt x="528" y="191"/>
                  </a:moveTo>
                  <a:lnTo>
                    <a:pt x="0" y="191"/>
                  </a:lnTo>
                  <a:lnTo>
                    <a:pt x="93" y="0"/>
                  </a:lnTo>
                  <a:lnTo>
                    <a:pt x="621" y="0"/>
                  </a:lnTo>
                  <a:lnTo>
                    <a:pt x="528" y="191"/>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44"/>
            <p:cNvSpPr>
              <a:spLocks/>
            </p:cNvSpPr>
            <p:nvPr/>
          </p:nvSpPr>
          <p:spPr bwMode="auto">
            <a:xfrm>
              <a:off x="5207000" y="3536950"/>
              <a:ext cx="984250" cy="304800"/>
            </a:xfrm>
            <a:custGeom>
              <a:avLst/>
              <a:gdLst>
                <a:gd name="T0" fmla="*/ 528 w 620"/>
                <a:gd name="T1" fmla="*/ 192 h 192"/>
                <a:gd name="T2" fmla="*/ 0 w 620"/>
                <a:gd name="T3" fmla="*/ 192 h 192"/>
                <a:gd name="T4" fmla="*/ 93 w 620"/>
                <a:gd name="T5" fmla="*/ 0 h 192"/>
                <a:gd name="T6" fmla="*/ 620 w 620"/>
                <a:gd name="T7" fmla="*/ 0 h 192"/>
                <a:gd name="T8" fmla="*/ 528 w 620"/>
                <a:gd name="T9" fmla="*/ 192 h 192"/>
              </a:gdLst>
              <a:ahLst/>
              <a:cxnLst>
                <a:cxn ang="0">
                  <a:pos x="T0" y="T1"/>
                </a:cxn>
                <a:cxn ang="0">
                  <a:pos x="T2" y="T3"/>
                </a:cxn>
                <a:cxn ang="0">
                  <a:pos x="T4" y="T5"/>
                </a:cxn>
                <a:cxn ang="0">
                  <a:pos x="T6" y="T7"/>
                </a:cxn>
                <a:cxn ang="0">
                  <a:pos x="T8" y="T9"/>
                </a:cxn>
              </a:cxnLst>
              <a:rect l="0" t="0" r="r" b="b"/>
              <a:pathLst>
                <a:path w="620" h="192">
                  <a:moveTo>
                    <a:pt x="528" y="192"/>
                  </a:moveTo>
                  <a:lnTo>
                    <a:pt x="0" y="192"/>
                  </a:lnTo>
                  <a:lnTo>
                    <a:pt x="93" y="0"/>
                  </a:lnTo>
                  <a:lnTo>
                    <a:pt x="620" y="0"/>
                  </a:lnTo>
                  <a:lnTo>
                    <a:pt x="528" y="192"/>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52"/>
            <p:cNvSpPr>
              <a:spLocks/>
            </p:cNvSpPr>
            <p:nvPr/>
          </p:nvSpPr>
          <p:spPr bwMode="auto">
            <a:xfrm>
              <a:off x="4735513" y="4385278"/>
              <a:ext cx="984251" cy="304800"/>
            </a:xfrm>
            <a:custGeom>
              <a:avLst/>
              <a:gdLst>
                <a:gd name="T0" fmla="*/ 528 w 620"/>
                <a:gd name="T1" fmla="*/ 192 h 192"/>
                <a:gd name="T2" fmla="*/ 0 w 620"/>
                <a:gd name="T3" fmla="*/ 192 h 192"/>
                <a:gd name="T4" fmla="*/ 92 w 620"/>
                <a:gd name="T5" fmla="*/ 0 h 192"/>
                <a:gd name="T6" fmla="*/ 620 w 620"/>
                <a:gd name="T7" fmla="*/ 0 h 192"/>
                <a:gd name="T8" fmla="*/ 528 w 620"/>
                <a:gd name="T9" fmla="*/ 192 h 192"/>
              </a:gdLst>
              <a:ahLst/>
              <a:cxnLst>
                <a:cxn ang="0">
                  <a:pos x="T0" y="T1"/>
                </a:cxn>
                <a:cxn ang="0">
                  <a:pos x="T2" y="T3"/>
                </a:cxn>
                <a:cxn ang="0">
                  <a:pos x="T4" y="T5"/>
                </a:cxn>
                <a:cxn ang="0">
                  <a:pos x="T6" y="T7"/>
                </a:cxn>
                <a:cxn ang="0">
                  <a:pos x="T8" y="T9"/>
                </a:cxn>
              </a:cxnLst>
              <a:rect l="0" t="0" r="r" b="b"/>
              <a:pathLst>
                <a:path w="620" h="192">
                  <a:moveTo>
                    <a:pt x="528" y="192"/>
                  </a:moveTo>
                  <a:lnTo>
                    <a:pt x="0" y="192"/>
                  </a:lnTo>
                  <a:lnTo>
                    <a:pt x="92" y="0"/>
                  </a:lnTo>
                  <a:lnTo>
                    <a:pt x="620" y="0"/>
                  </a:lnTo>
                  <a:lnTo>
                    <a:pt x="528" y="192"/>
                  </a:lnTo>
                  <a:close/>
                </a:path>
              </a:pathLst>
            </a:custGeom>
            <a:solidFill>
              <a:srgbClr val="F0D2A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2" name="文本框 171"/>
            <p:cNvSpPr txBox="1"/>
            <p:nvPr/>
          </p:nvSpPr>
          <p:spPr>
            <a:xfrm>
              <a:off x="4528577" y="1746421"/>
              <a:ext cx="1108449" cy="369332"/>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咨询部</a:t>
              </a:r>
            </a:p>
          </p:txBody>
        </p:sp>
        <p:sp>
          <p:nvSpPr>
            <p:cNvPr id="173" name="文本框 172"/>
            <p:cNvSpPr txBox="1"/>
            <p:nvPr/>
          </p:nvSpPr>
          <p:spPr>
            <a:xfrm>
              <a:off x="4004889" y="2925080"/>
              <a:ext cx="1108449" cy="369332"/>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技术部</a:t>
              </a:r>
            </a:p>
          </p:txBody>
        </p:sp>
        <p:sp>
          <p:nvSpPr>
            <p:cNvPr id="175" name="文本框 174"/>
            <p:cNvSpPr txBox="1"/>
            <p:nvPr/>
          </p:nvSpPr>
          <p:spPr>
            <a:xfrm>
              <a:off x="3325625" y="4155995"/>
              <a:ext cx="1108449" cy="369332"/>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运营部</a:t>
              </a:r>
            </a:p>
          </p:txBody>
        </p:sp>
        <p:sp>
          <p:nvSpPr>
            <p:cNvPr id="176" name="文本框 175"/>
            <p:cNvSpPr txBox="1"/>
            <p:nvPr/>
          </p:nvSpPr>
          <p:spPr>
            <a:xfrm>
              <a:off x="3011486" y="5156994"/>
              <a:ext cx="1108449" cy="369332"/>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商务部</a:t>
              </a:r>
            </a:p>
          </p:txBody>
        </p:sp>
        <p:sp>
          <p:nvSpPr>
            <p:cNvPr id="177" name="文本框 176"/>
            <p:cNvSpPr txBox="1"/>
            <p:nvPr/>
          </p:nvSpPr>
          <p:spPr>
            <a:xfrm>
              <a:off x="6205538" y="1317627"/>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主顾问</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79" name="文本框 178"/>
            <p:cNvSpPr txBox="1"/>
            <p:nvPr/>
          </p:nvSpPr>
          <p:spPr>
            <a:xfrm>
              <a:off x="5840413" y="2059397"/>
              <a:ext cx="1108449" cy="284724"/>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辅顾问</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0" name="文本框 179"/>
            <p:cNvSpPr txBox="1"/>
            <p:nvPr/>
          </p:nvSpPr>
          <p:spPr>
            <a:xfrm>
              <a:off x="5595750" y="2478109"/>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产品组</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1" name="文本框 180"/>
            <p:cNvSpPr txBox="1"/>
            <p:nvPr/>
          </p:nvSpPr>
          <p:spPr>
            <a:xfrm>
              <a:off x="5481265" y="2799974"/>
              <a:ext cx="1108449" cy="284724"/>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测试组</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900">
                  <a:solidFill>
                    <a:schemeClr val="tx1">
                      <a:lumMod val="50000"/>
                      <a:lumOff val="50000"/>
                    </a:schemeClr>
                  </a:solidFill>
                  <a:latin typeface="微软雅黑" panose="020B0503020204020204" pitchFamily="34" charset="-122"/>
                  <a:ea typeface="微软雅黑" panose="020B0503020204020204" pitchFamily="34" charset="-122"/>
                </a:rPr>
                <a:t>人</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5276663" y="3190114"/>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技术研发</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5</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3" name="文本框 182"/>
            <p:cNvSpPr txBox="1"/>
            <p:nvPr/>
          </p:nvSpPr>
          <p:spPr>
            <a:xfrm>
              <a:off x="5116513" y="3552825"/>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接口组</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5" name="文本框 184"/>
            <p:cNvSpPr txBox="1"/>
            <p:nvPr/>
          </p:nvSpPr>
          <p:spPr>
            <a:xfrm>
              <a:off x="4819463" y="4030239"/>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项目带教</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6" name="文本框 185"/>
            <p:cNvSpPr txBox="1"/>
            <p:nvPr/>
          </p:nvSpPr>
          <p:spPr>
            <a:xfrm>
              <a:off x="4705163" y="4391765"/>
              <a:ext cx="1108449"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后台操作</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7" name="文本框 186"/>
            <p:cNvSpPr txBox="1"/>
            <p:nvPr/>
          </p:nvSpPr>
          <p:spPr>
            <a:xfrm>
              <a:off x="4330094" y="5251122"/>
              <a:ext cx="1227556" cy="307776"/>
            </a:xfrm>
            <a:prstGeom prst="rect">
              <a:avLst/>
            </a:prstGeom>
            <a:noFill/>
          </p:spPr>
          <p:txBody>
            <a:bodyPr wrap="square" rtlCol="0">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合作跟进</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1</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人</a:t>
              </a:r>
            </a:p>
          </p:txBody>
        </p:sp>
        <p:sp>
          <p:nvSpPr>
            <p:cNvPr id="189" name="文本框 188"/>
            <p:cNvSpPr txBox="1"/>
            <p:nvPr/>
          </p:nvSpPr>
          <p:spPr>
            <a:xfrm>
              <a:off x="7935633" y="1348196"/>
              <a:ext cx="1416237" cy="284724"/>
            </a:xfrm>
            <a:prstGeom prst="rect">
              <a:avLst/>
            </a:prstGeom>
            <a:noFill/>
          </p:spPr>
          <p:txBody>
            <a:bodyPr wrap="square" rtlCol="0">
              <a:spAutoFit/>
            </a:bodyPr>
            <a:lstStyle/>
            <a:p>
              <a:pPr algn="ctr"/>
              <a:r>
                <a:rPr lang="en-US" altLang="zh-CN" sz="900" dirty="0">
                  <a:solidFill>
                    <a:schemeClr val="bg1"/>
                  </a:solidFill>
                  <a:latin typeface="微软雅黑" panose="020B0503020204020204" pitchFamily="34" charset="-122"/>
                  <a:ea typeface="微软雅黑" panose="020B0503020204020204" pitchFamily="34" charset="-122"/>
                </a:rPr>
                <a:t>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7667035" y="1720712"/>
              <a:ext cx="1984961" cy="284724"/>
            </a:xfrm>
            <a:prstGeom prst="rect">
              <a:avLst/>
            </a:prstGeom>
            <a:noFill/>
          </p:spPr>
          <p:txBody>
            <a:bodyPr wrap="square" rtlCol="0">
              <a:spAutoFit/>
            </a:bodyPr>
            <a:lstStyle/>
            <a:p>
              <a:pPr algn="ctr"/>
              <a:r>
                <a:rPr lang="en-US" altLang="zh-CN" sz="900" dirty="0">
                  <a:solidFill>
                    <a:schemeClr val="bg1"/>
                  </a:solidFill>
                  <a:latin typeface="微软雅黑" panose="020B0503020204020204" pitchFamily="34" charset="-122"/>
                  <a:ea typeface="微软雅黑" panose="020B0503020204020204" pitchFamily="34" charset="-122"/>
                </a:rPr>
                <a:t>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91" name="文本框 190"/>
            <p:cNvSpPr txBox="1"/>
            <p:nvPr/>
          </p:nvSpPr>
          <p:spPr>
            <a:xfrm>
              <a:off x="7281334" y="2092344"/>
              <a:ext cx="2298093" cy="284724"/>
            </a:xfrm>
            <a:prstGeom prst="rect">
              <a:avLst/>
            </a:prstGeom>
            <a:noFill/>
          </p:spPr>
          <p:txBody>
            <a:bodyPr wrap="square" rtlCol="0">
              <a:spAutoFit/>
            </a:bodyPr>
            <a:lstStyle/>
            <a:p>
              <a:pPr algn="ctr"/>
              <a:r>
                <a:rPr lang="en-US" altLang="zh-CN" sz="900" dirty="0">
                  <a:solidFill>
                    <a:schemeClr val="bg1"/>
                  </a:solidFill>
                  <a:latin typeface="微软雅黑" panose="020B0503020204020204" pitchFamily="34" charset="-122"/>
                  <a:ea typeface="微软雅黑" panose="020B0503020204020204" pitchFamily="34" charset="-122"/>
                </a:rPr>
                <a:t>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92" name="文本框 191"/>
            <p:cNvSpPr txBox="1"/>
            <p:nvPr/>
          </p:nvSpPr>
          <p:spPr>
            <a:xfrm>
              <a:off x="7401700" y="2453500"/>
              <a:ext cx="1911632" cy="284724"/>
            </a:xfrm>
            <a:prstGeom prst="rect">
              <a:avLst/>
            </a:prstGeom>
            <a:no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 </a:t>
              </a:r>
            </a:p>
          </p:txBody>
        </p:sp>
        <p:sp>
          <p:nvSpPr>
            <p:cNvPr id="193" name="文本框 192"/>
            <p:cNvSpPr txBox="1"/>
            <p:nvPr/>
          </p:nvSpPr>
          <p:spPr>
            <a:xfrm>
              <a:off x="7300026" y="2815451"/>
              <a:ext cx="1416237" cy="284724"/>
            </a:xfrm>
            <a:prstGeom prst="rect">
              <a:avLst/>
            </a:prstGeom>
            <a:noFill/>
          </p:spPr>
          <p:txBody>
            <a:bodyPr wrap="square" rtlCol="0">
              <a:spAutoFit/>
            </a:bodyPr>
            <a:lstStyle/>
            <a:p>
              <a:pPr algn="ctr"/>
              <a:r>
                <a:rPr lang="en-US" altLang="zh-CN" sz="900" dirty="0">
                  <a:solidFill>
                    <a:schemeClr val="bg1"/>
                  </a:solidFill>
                  <a:latin typeface="微软雅黑" panose="020B0503020204020204" pitchFamily="34" charset="-122"/>
                  <a:ea typeface="微软雅黑" panose="020B0503020204020204" pitchFamily="34" charset="-122"/>
                </a:rPr>
                <a:t> </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94" name="文本框 193"/>
            <p:cNvSpPr txBox="1"/>
            <p:nvPr/>
          </p:nvSpPr>
          <p:spPr>
            <a:xfrm>
              <a:off x="7079550" y="3196064"/>
              <a:ext cx="1919305" cy="34166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 </a:t>
              </a:r>
              <a:endParaRPr lang="zh-CN" altLang="en-US" dirty="0"/>
            </a:p>
          </p:txBody>
        </p:sp>
        <p:sp>
          <p:nvSpPr>
            <p:cNvPr id="195" name="文本框 194"/>
            <p:cNvSpPr txBox="1"/>
            <p:nvPr/>
          </p:nvSpPr>
          <p:spPr>
            <a:xfrm>
              <a:off x="6678191" y="3552874"/>
              <a:ext cx="2054567" cy="34166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zh-CN" altLang="en-US" dirty="0"/>
                <a:t> </a:t>
              </a:r>
            </a:p>
          </p:txBody>
        </p:sp>
        <p:sp>
          <p:nvSpPr>
            <p:cNvPr id="196" name="文本框 195"/>
            <p:cNvSpPr txBox="1"/>
            <p:nvPr/>
          </p:nvSpPr>
          <p:spPr>
            <a:xfrm>
              <a:off x="6265331" y="3972939"/>
              <a:ext cx="2370666" cy="34166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 </a:t>
              </a:r>
              <a:endParaRPr lang="zh-CN" altLang="en-US" dirty="0"/>
            </a:p>
          </p:txBody>
        </p:sp>
        <p:sp>
          <p:nvSpPr>
            <p:cNvPr id="197" name="文本框 196"/>
            <p:cNvSpPr txBox="1"/>
            <p:nvPr/>
          </p:nvSpPr>
          <p:spPr>
            <a:xfrm>
              <a:off x="6507239" y="4367780"/>
              <a:ext cx="1803757" cy="34166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 </a:t>
              </a:r>
              <a:endParaRPr lang="zh-CN" altLang="en-US" dirty="0"/>
            </a:p>
          </p:txBody>
        </p:sp>
        <p:sp>
          <p:nvSpPr>
            <p:cNvPr id="199" name="文本框 198"/>
            <p:cNvSpPr txBox="1"/>
            <p:nvPr/>
          </p:nvSpPr>
          <p:spPr>
            <a:xfrm>
              <a:off x="6279263" y="5206324"/>
              <a:ext cx="1679401" cy="341669"/>
            </a:xfrm>
            <a:prstGeom prst="rect">
              <a:avLst/>
            </a:prstGeom>
            <a:noFill/>
          </p:spPr>
          <p:txBody>
            <a:bodyPr wrap="square" rtlCol="0">
              <a:spAutoFit/>
            </a:bodyPr>
            <a:lstStyle>
              <a:defPPr>
                <a:defRPr lang="zh-CN"/>
              </a:defPPr>
              <a:lvl1pPr algn="ctr">
                <a:defRPr sz="1200">
                  <a:solidFill>
                    <a:schemeClr val="bg1"/>
                  </a:solidFill>
                  <a:latin typeface="微软雅黑" panose="020B0503020204020204" pitchFamily="34" charset="-122"/>
                  <a:ea typeface="微软雅黑" panose="020B0503020204020204" pitchFamily="34" charset="-122"/>
                </a:defRPr>
              </a:lvl1pPr>
            </a:lstStyle>
            <a:p>
              <a:r>
                <a:rPr lang="en-US" altLang="zh-CN" dirty="0"/>
                <a:t> </a:t>
              </a:r>
              <a:endParaRPr lang="zh-CN" altLang="en-US" dirty="0"/>
            </a:p>
          </p:txBody>
        </p:sp>
        <p:sp>
          <p:nvSpPr>
            <p:cNvPr id="201" name="文本框 200"/>
            <p:cNvSpPr txBox="1"/>
            <p:nvPr/>
          </p:nvSpPr>
          <p:spPr>
            <a:xfrm>
              <a:off x="1886859" y="3051573"/>
              <a:ext cx="1630064" cy="797228"/>
            </a:xfrm>
            <a:prstGeom prst="rect">
              <a:avLst/>
            </a:prstGeom>
            <a:noFill/>
          </p:spPr>
          <p:txBody>
            <a:bodyPr wrap="square" rtlCol="0">
              <a:spAutoFit/>
            </a:bodyPr>
            <a:lstStyle/>
            <a:p>
              <a:pPr algn="ct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服务团</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**人</a:t>
              </a:r>
            </a:p>
          </p:txBody>
        </p:sp>
      </p:grpSp>
      <p:sp>
        <p:nvSpPr>
          <p:cNvPr id="202" name="文本框 201"/>
          <p:cNvSpPr txBox="1"/>
          <p:nvPr/>
        </p:nvSpPr>
        <p:spPr>
          <a:xfrm>
            <a:off x="680074" y="829795"/>
            <a:ext cx="7966690" cy="392415"/>
          </a:xfrm>
          <a:prstGeom prst="rect">
            <a:avLst/>
          </a:prstGeom>
          <a:noFill/>
        </p:spPr>
        <p:txBody>
          <a:bodyPr wrap="square" lIns="68580" tIns="34290" rIns="68580" bIns="34290" rtlCol="0">
            <a:spAutoFit/>
          </a:bodyPr>
          <a:lstStyle/>
          <a:p>
            <a:pPr algn="ctr"/>
            <a:r>
              <a:rPr kumimoji="1" lang="zh-CN" altLang="en-US" sz="2100" dirty="0">
                <a:solidFill>
                  <a:srgbClr val="FF0000"/>
                </a:solidFill>
                <a:latin typeface="微软雅黑"/>
                <a:ea typeface="微软雅黑"/>
                <a:cs typeface="微软雅黑"/>
              </a:rPr>
              <a:t>集结洽客公司核心优势团队，打造飞科电器新零售服务解决方案</a:t>
            </a:r>
          </a:p>
        </p:txBody>
      </p:sp>
      <p:sp>
        <p:nvSpPr>
          <p:cNvPr id="2" name="日期占位符 1"/>
          <p:cNvSpPr>
            <a:spLocks noGrp="1"/>
          </p:cNvSpPr>
          <p:nvPr>
            <p:ph type="dt" sz="half" idx="10"/>
          </p:nvPr>
        </p:nvSpPr>
        <p:spPr/>
        <p:txBody>
          <a:bodyPr/>
          <a:lstStyle/>
          <a:p>
            <a:fld id="{32A49CA2-E965-D448-B7D8-FB10078628A3}"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22</a:t>
            </a:fld>
            <a:endParaRPr lang="zh-CN" altLang="en-US" dirty="0"/>
          </a:p>
        </p:txBody>
      </p:sp>
      <p:sp>
        <p:nvSpPr>
          <p:cNvPr id="143" name="Title 1"/>
          <p:cNvSpPr txBox="1">
            <a:spLocks/>
          </p:cNvSpPr>
          <p:nvPr/>
        </p:nvSpPr>
        <p:spPr>
          <a:xfrm>
            <a:off x="857878" y="200199"/>
            <a:ext cx="466829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洽客新零售服务解决方案服务团队－</a:t>
            </a:r>
            <a:r>
              <a:rPr lang="zh-CN" altLang="en-US" sz="2000" b="1" dirty="0">
                <a:solidFill>
                  <a:srgbClr val="FF0000"/>
                </a:solidFill>
                <a:latin typeface="Arial"/>
                <a:ea typeface="方正兰亭超细黑简体"/>
                <a:cs typeface="+mn-ea"/>
                <a:sym typeface="Arial"/>
              </a:rPr>
              <a:t>人</a:t>
            </a:r>
            <a:endParaRPr lang="en-GB" altLang="zh-CN" sz="2000" b="1" dirty="0">
              <a:solidFill>
                <a:srgbClr val="FF0000"/>
              </a:solidFill>
              <a:latin typeface="Arial"/>
              <a:ea typeface="方正兰亭超细黑简体"/>
              <a:cs typeface="+mn-ea"/>
              <a:sym typeface="Arial"/>
            </a:endParaRPr>
          </a:p>
        </p:txBody>
      </p:sp>
      <p:pic>
        <p:nvPicPr>
          <p:cNvPr id="3" name="图片 2" descr="c39bc9dd80a1e77cda89405e99ae43e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186" y="1346153"/>
            <a:ext cx="507771" cy="515705"/>
          </a:xfrm>
          <a:prstGeom prst="rect">
            <a:avLst/>
          </a:prstGeom>
        </p:spPr>
      </p:pic>
      <p:sp>
        <p:nvSpPr>
          <p:cNvPr id="5" name="文本框 4"/>
          <p:cNvSpPr txBox="1"/>
          <p:nvPr/>
        </p:nvSpPr>
        <p:spPr>
          <a:xfrm>
            <a:off x="7722284" y="1421511"/>
            <a:ext cx="1459628" cy="338554"/>
          </a:xfrm>
          <a:prstGeom prst="rect">
            <a:avLst/>
          </a:prstGeom>
          <a:noFill/>
        </p:spPr>
        <p:txBody>
          <a:bodyPr wrap="square" rtlCol="0">
            <a:spAutoFit/>
          </a:bodyPr>
          <a:lstStyle/>
          <a:p>
            <a:r>
              <a:rPr kumimoji="1" lang="zh-CN" altLang="en-US" sz="1600" dirty="0"/>
              <a:t>项目总统筹</a:t>
            </a:r>
          </a:p>
        </p:txBody>
      </p:sp>
    </p:spTree>
    <p:extLst>
      <p:ext uri="{BB962C8B-B14F-4D97-AF65-F5344CB8AC3E}">
        <p14:creationId xmlns:p14="http://schemas.microsoft.com/office/powerpoint/2010/main" val="4088966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85926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洽客工具服务消费者工具系统－</a:t>
            </a:r>
            <a:r>
              <a:rPr lang="zh-CN" altLang="en-US" sz="2000" b="1" dirty="0">
                <a:solidFill>
                  <a:srgbClr val="FF0000"/>
                </a:solidFill>
                <a:latin typeface="Arial"/>
                <a:ea typeface="方正兰亭超细黑简体"/>
                <a:cs typeface="+mn-ea"/>
                <a:sym typeface="Arial"/>
              </a:rPr>
              <a:t>产品</a:t>
            </a:r>
            <a:endParaRPr lang="en-GB" altLang="zh-CN" sz="2000" b="1" dirty="0">
              <a:solidFill>
                <a:srgbClr val="FF0000"/>
              </a:solidFill>
              <a:latin typeface="Arial"/>
              <a:ea typeface="方正兰亭超细黑简体"/>
              <a:cs typeface="+mn-ea"/>
              <a:sym typeface="Arial"/>
            </a:endParaRPr>
          </a:p>
        </p:txBody>
      </p:sp>
      <p:grpSp>
        <p:nvGrpSpPr>
          <p:cNvPr id="8" name="Group 517"/>
          <p:cNvGrpSpPr/>
          <p:nvPr/>
        </p:nvGrpSpPr>
        <p:grpSpPr>
          <a:xfrm>
            <a:off x="14273" y="1538777"/>
            <a:ext cx="8965101" cy="2827695"/>
            <a:chOff x="63453" y="171008"/>
            <a:chExt cx="7421979" cy="2655562"/>
          </a:xfrm>
        </p:grpSpPr>
        <p:grpSp>
          <p:nvGrpSpPr>
            <p:cNvPr id="9" name="Group 485"/>
            <p:cNvGrpSpPr/>
            <p:nvPr/>
          </p:nvGrpSpPr>
          <p:grpSpPr>
            <a:xfrm>
              <a:off x="1365841" y="898123"/>
              <a:ext cx="1374941" cy="960973"/>
              <a:chOff x="-1" y="149105"/>
              <a:chExt cx="1374939" cy="960972"/>
            </a:xfrm>
          </p:grpSpPr>
          <p:grpSp>
            <p:nvGrpSpPr>
              <p:cNvPr id="43" name="Group 482"/>
              <p:cNvGrpSpPr/>
              <p:nvPr/>
            </p:nvGrpSpPr>
            <p:grpSpPr>
              <a:xfrm>
                <a:off x="-1" y="516978"/>
                <a:ext cx="1258989" cy="202934"/>
                <a:chOff x="0" y="0"/>
                <a:chExt cx="1258987" cy="202933"/>
              </a:xfrm>
            </p:grpSpPr>
            <p:sp>
              <p:nvSpPr>
                <p:cNvPr id="46" name="Shape 480"/>
                <p:cNvSpPr/>
                <p:nvPr/>
              </p:nvSpPr>
              <p:spPr>
                <a:xfrm>
                  <a:off x="-1" y="-1"/>
                  <a:ext cx="1258988" cy="2"/>
                </a:xfrm>
                <a:prstGeom prst="line">
                  <a:avLst/>
                </a:prstGeom>
                <a:noFill/>
                <a:ln w="28575" cap="flat">
                  <a:solidFill>
                    <a:srgbClr val="F34334"/>
                  </a:solidFill>
                  <a:prstDash val="sysDash"/>
                  <a:round/>
                  <a:tailEnd type="triangle" w="med" len="med"/>
                </a:ln>
                <a:effectLst/>
              </p:spPr>
              <p:txBody>
                <a:bodyPr wrap="square" lIns="121923" tIns="121923" rIns="121923" bIns="121923" numCol="1" anchor="t">
                  <a:noAutofit/>
                </a:bodyPr>
                <a:lstStyle/>
                <a:p>
                  <a:endParaRPr sz="1200"/>
                </a:p>
              </p:txBody>
            </p:sp>
            <p:sp>
              <p:nvSpPr>
                <p:cNvPr id="47" name="Shape 481"/>
                <p:cNvSpPr/>
                <p:nvPr/>
              </p:nvSpPr>
              <p:spPr>
                <a:xfrm flipH="1" flipV="1">
                  <a:off x="0" y="202932"/>
                  <a:ext cx="1258988" cy="2"/>
                </a:xfrm>
                <a:prstGeom prst="line">
                  <a:avLst/>
                </a:prstGeom>
                <a:noFill/>
                <a:ln w="28575" cap="flat">
                  <a:solidFill>
                    <a:srgbClr val="F34334"/>
                  </a:solidFill>
                  <a:prstDash val="sysDash"/>
                  <a:round/>
                  <a:tailEnd type="triangle" w="med" len="med"/>
                </a:ln>
                <a:effectLst/>
              </p:spPr>
              <p:txBody>
                <a:bodyPr wrap="square" lIns="121923" tIns="121923" rIns="121923" bIns="121923" numCol="1" anchor="t">
                  <a:noAutofit/>
                </a:bodyPr>
                <a:lstStyle/>
                <a:p>
                  <a:endParaRPr sz="1200"/>
                </a:p>
              </p:txBody>
            </p:sp>
          </p:grpSp>
          <p:sp>
            <p:nvSpPr>
              <p:cNvPr id="44" name="Shape 483"/>
              <p:cNvSpPr/>
              <p:nvPr/>
            </p:nvSpPr>
            <p:spPr>
              <a:xfrm>
                <a:off x="6029" y="149105"/>
                <a:ext cx="1368909"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defTabSz="914400">
                  <a:defRPr sz="1300">
                    <a:solidFill>
                      <a:srgbClr val="262626"/>
                    </a:solidFill>
                    <a:latin typeface="Microsoft YaHei"/>
                    <a:ea typeface="Microsoft YaHei"/>
                    <a:cs typeface="Microsoft YaHei"/>
                    <a:sym typeface="Microsoft YaHei"/>
                  </a:defRPr>
                </a:lvl1pPr>
              </a:lstStyle>
              <a:p>
                <a:r>
                  <a:rPr sz="1200" dirty="0"/>
                  <a:t>购物&amp;评价&amp;预约服务</a:t>
                </a:r>
              </a:p>
            </p:txBody>
          </p:sp>
          <p:sp>
            <p:nvSpPr>
              <p:cNvPr id="45" name="Shape 484"/>
              <p:cNvSpPr/>
              <p:nvPr/>
            </p:nvSpPr>
            <p:spPr>
              <a:xfrm>
                <a:off x="75537" y="849944"/>
                <a:ext cx="1214936"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defTabSz="685835">
                  <a:defRPr sz="1300">
                    <a:solidFill>
                      <a:srgbClr val="262626"/>
                    </a:solidFill>
                    <a:latin typeface="Microsoft YaHei"/>
                    <a:ea typeface="Microsoft YaHei"/>
                    <a:cs typeface="Microsoft YaHei"/>
                    <a:sym typeface="Microsoft YaHei"/>
                  </a:defRPr>
                </a:pPr>
                <a:r>
                  <a:rPr sz="1200" dirty="0"/>
                  <a:t>营销、服务</a:t>
                </a:r>
                <a:r>
                  <a:rPr lang="zh-CN" altLang="en-US" sz="1200" dirty="0"/>
                  <a:t>、</a:t>
                </a:r>
                <a:r>
                  <a:rPr sz="1200" dirty="0"/>
                  <a:t>互动</a:t>
                </a:r>
              </a:p>
            </p:txBody>
          </p:sp>
        </p:grpSp>
        <p:grpSp>
          <p:nvGrpSpPr>
            <p:cNvPr id="10" name="Group 491"/>
            <p:cNvGrpSpPr/>
            <p:nvPr/>
          </p:nvGrpSpPr>
          <p:grpSpPr>
            <a:xfrm>
              <a:off x="3564626" y="786169"/>
              <a:ext cx="1521939" cy="1264199"/>
              <a:chOff x="108583" y="52079"/>
              <a:chExt cx="1521937" cy="1264198"/>
            </a:xfrm>
          </p:grpSpPr>
          <p:grpSp>
            <p:nvGrpSpPr>
              <p:cNvPr id="38" name="Group 488"/>
              <p:cNvGrpSpPr/>
              <p:nvPr/>
            </p:nvGrpSpPr>
            <p:grpSpPr>
              <a:xfrm>
                <a:off x="146593" y="558282"/>
                <a:ext cx="1393755" cy="224708"/>
                <a:chOff x="0" y="0"/>
                <a:chExt cx="1393754" cy="224707"/>
              </a:xfrm>
            </p:grpSpPr>
            <p:sp>
              <p:nvSpPr>
                <p:cNvPr id="41" name="Shape 486"/>
                <p:cNvSpPr/>
                <p:nvPr/>
              </p:nvSpPr>
              <p:spPr>
                <a:xfrm>
                  <a:off x="-1" y="-1"/>
                  <a:ext cx="1393755" cy="2"/>
                </a:xfrm>
                <a:prstGeom prst="line">
                  <a:avLst/>
                </a:prstGeom>
                <a:noFill/>
                <a:ln w="28575" cap="flat">
                  <a:solidFill>
                    <a:srgbClr val="F34334"/>
                  </a:solidFill>
                  <a:prstDash val="sysDash"/>
                  <a:round/>
                  <a:tailEnd type="triangle" w="med" len="med"/>
                </a:ln>
                <a:effectLst/>
              </p:spPr>
              <p:txBody>
                <a:bodyPr wrap="square" lIns="121923" tIns="121923" rIns="121923" bIns="121923" numCol="1" anchor="t">
                  <a:noAutofit/>
                </a:bodyPr>
                <a:lstStyle/>
                <a:p>
                  <a:endParaRPr sz="1200"/>
                </a:p>
              </p:txBody>
            </p:sp>
            <p:sp>
              <p:nvSpPr>
                <p:cNvPr id="42" name="Shape 487"/>
                <p:cNvSpPr/>
                <p:nvPr/>
              </p:nvSpPr>
              <p:spPr>
                <a:xfrm flipH="1" flipV="1">
                  <a:off x="0" y="224705"/>
                  <a:ext cx="1393755" cy="2"/>
                </a:xfrm>
                <a:prstGeom prst="line">
                  <a:avLst/>
                </a:prstGeom>
                <a:noFill/>
                <a:ln w="28575" cap="flat">
                  <a:solidFill>
                    <a:srgbClr val="F34334"/>
                  </a:solidFill>
                  <a:prstDash val="sysDash"/>
                  <a:round/>
                  <a:tailEnd type="triangle" w="med" len="med"/>
                </a:ln>
                <a:effectLst/>
              </p:spPr>
              <p:txBody>
                <a:bodyPr wrap="square" lIns="121923" tIns="121923" rIns="121923" bIns="121923" numCol="1" anchor="t">
                  <a:noAutofit/>
                </a:bodyPr>
                <a:lstStyle/>
                <a:p>
                  <a:endParaRPr sz="1200"/>
                </a:p>
              </p:txBody>
            </p:sp>
          </p:grpSp>
          <p:sp>
            <p:nvSpPr>
              <p:cNvPr id="39" name="Shape 489"/>
              <p:cNvSpPr/>
              <p:nvPr/>
            </p:nvSpPr>
            <p:spPr>
              <a:xfrm>
                <a:off x="121331" y="52079"/>
                <a:ext cx="1509189" cy="4335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defTabSz="685835">
                  <a:defRPr sz="1300">
                    <a:latin typeface="Microsoft YaHei"/>
                    <a:ea typeface="Microsoft YaHei"/>
                    <a:cs typeface="Microsoft YaHei"/>
                    <a:sym typeface="Microsoft YaHei"/>
                  </a:defRPr>
                </a:pPr>
                <a:r>
                  <a:rPr sz="1200" dirty="0"/>
                  <a:t>会员、订单、</a:t>
                </a:r>
                <a:r>
                  <a:rPr sz="1200" dirty="0">
                    <a:solidFill>
                      <a:srgbClr val="262626"/>
                    </a:solidFill>
                  </a:rPr>
                  <a:t>商品</a:t>
                </a:r>
                <a:r>
                  <a:rPr lang="zh-CN" altLang="en-US" sz="1200" dirty="0">
                    <a:solidFill>
                      <a:srgbClr val="262626"/>
                    </a:solidFill>
                  </a:rPr>
                  <a:t>、服务，完成</a:t>
                </a:r>
                <a:r>
                  <a:rPr lang="zh-CN" altLang="en-US" sz="1200" dirty="0"/>
                  <a:t>数据沉淀分析</a:t>
                </a:r>
                <a:endParaRPr sz="1200" dirty="0"/>
              </a:p>
            </p:txBody>
          </p:sp>
          <p:sp>
            <p:nvSpPr>
              <p:cNvPr id="40" name="Shape 490"/>
              <p:cNvSpPr/>
              <p:nvPr/>
            </p:nvSpPr>
            <p:spPr>
              <a:xfrm>
                <a:off x="108583" y="882719"/>
                <a:ext cx="1478024" cy="4335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defTabSz="685835">
                  <a:defRPr sz="1300">
                    <a:solidFill>
                      <a:srgbClr val="262626"/>
                    </a:solidFill>
                    <a:latin typeface="Microsoft YaHei"/>
                    <a:ea typeface="Microsoft YaHei"/>
                    <a:cs typeface="Microsoft YaHei"/>
                    <a:sym typeface="Microsoft YaHei"/>
                  </a:defRPr>
                </a:pPr>
                <a:r>
                  <a:rPr sz="1200" dirty="0"/>
                  <a:t>门店、导购、会员、卡券、营销活动管理</a:t>
                </a:r>
              </a:p>
            </p:txBody>
          </p:sp>
        </p:grpSp>
        <p:sp>
          <p:nvSpPr>
            <p:cNvPr id="11" name="Shape 492"/>
            <p:cNvSpPr/>
            <p:nvPr/>
          </p:nvSpPr>
          <p:spPr>
            <a:xfrm rot="16200000">
              <a:off x="734258" y="400628"/>
              <a:ext cx="141346" cy="4890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233"/>
                    <a:pt x="10800" y="520"/>
                  </a:cubicBezTo>
                  <a:lnTo>
                    <a:pt x="10800" y="10280"/>
                  </a:lnTo>
                  <a:cubicBezTo>
                    <a:pt x="10800" y="10567"/>
                    <a:pt x="15635" y="10800"/>
                    <a:pt x="21600" y="10800"/>
                  </a:cubicBezTo>
                  <a:cubicBezTo>
                    <a:pt x="15635" y="10800"/>
                    <a:pt x="10800" y="11033"/>
                    <a:pt x="10800" y="11320"/>
                  </a:cubicBezTo>
                  <a:lnTo>
                    <a:pt x="10800" y="21080"/>
                  </a:lnTo>
                  <a:cubicBezTo>
                    <a:pt x="10800" y="21367"/>
                    <a:pt x="5965" y="21600"/>
                    <a:pt x="0" y="21600"/>
                  </a:cubicBezTo>
                </a:path>
              </a:pathLst>
            </a:custGeom>
            <a:noFill/>
            <a:ln w="25400" cap="flat">
              <a:solidFill>
                <a:srgbClr val="000000"/>
              </a:solidFill>
              <a:prstDash val="solid"/>
              <a:round/>
              <a:tailEnd type="triangle" w="med" len="med"/>
            </a:ln>
            <a:effectLst/>
          </p:spPr>
          <p:txBody>
            <a:bodyPr wrap="square" lIns="135475" tIns="135475" rIns="135475" bIns="135475" numCol="1" anchor="ctr">
              <a:noAutofit/>
            </a:bodyPr>
            <a:lstStyle/>
            <a:p>
              <a:pPr defTabSz="685835">
                <a:defRPr sz="600">
                  <a:latin typeface="微软雅黑 Light"/>
                  <a:ea typeface="微软雅黑 Light"/>
                  <a:cs typeface="微软雅黑 Light"/>
                  <a:sym typeface="微软雅黑 Light"/>
                </a:defRPr>
              </a:pPr>
              <a:endParaRPr sz="1200"/>
            </a:p>
          </p:txBody>
        </p:sp>
        <p:sp>
          <p:nvSpPr>
            <p:cNvPr id="18" name="Shape 493"/>
            <p:cNvSpPr/>
            <p:nvPr/>
          </p:nvSpPr>
          <p:spPr>
            <a:xfrm>
              <a:off x="134910" y="248505"/>
              <a:ext cx="1318138"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defTabSz="914400">
                <a:defRPr sz="1300">
                  <a:solidFill>
                    <a:srgbClr val="E12746"/>
                  </a:solidFill>
                  <a:latin typeface="微软雅黑 Light"/>
                  <a:ea typeface="微软雅黑 Light"/>
                  <a:cs typeface="微软雅黑 Light"/>
                  <a:sym typeface="微软雅黑 Light"/>
                </a:defRPr>
              </a:lvl1pPr>
            </a:lstStyle>
            <a:p>
              <a:pPr algn="ctr"/>
              <a:r>
                <a:rPr lang="zh-CN" altLang="en-US" sz="1200" dirty="0">
                  <a:latin typeface="+mj-lt"/>
                </a:rPr>
                <a:t>消费者身边移动店铺</a:t>
              </a:r>
              <a:endParaRPr sz="1200" dirty="0">
                <a:latin typeface="+mj-lt"/>
              </a:endParaRPr>
            </a:p>
          </p:txBody>
        </p:sp>
        <p:grpSp>
          <p:nvGrpSpPr>
            <p:cNvPr id="19" name="Group 499"/>
            <p:cNvGrpSpPr/>
            <p:nvPr/>
          </p:nvGrpSpPr>
          <p:grpSpPr>
            <a:xfrm>
              <a:off x="383398" y="808502"/>
              <a:ext cx="814386" cy="1553962"/>
              <a:chOff x="0" y="0"/>
              <a:chExt cx="814384" cy="1553960"/>
            </a:xfrm>
          </p:grpSpPr>
          <p:grpSp>
            <p:nvGrpSpPr>
              <p:cNvPr id="33" name="Group 497"/>
              <p:cNvGrpSpPr/>
              <p:nvPr/>
            </p:nvGrpSpPr>
            <p:grpSpPr>
              <a:xfrm>
                <a:off x="-1" y="-1"/>
                <a:ext cx="814385" cy="1553962"/>
                <a:chOff x="0" y="0"/>
                <a:chExt cx="814384" cy="1553960"/>
              </a:xfrm>
            </p:grpSpPr>
            <p:sp>
              <p:nvSpPr>
                <p:cNvPr id="35" name="Shape 494"/>
                <p:cNvSpPr/>
                <p:nvPr/>
              </p:nvSpPr>
              <p:spPr>
                <a:xfrm>
                  <a:off x="-1" y="-1"/>
                  <a:ext cx="814386" cy="1553962"/>
                </a:xfrm>
                <a:prstGeom prst="roundRect">
                  <a:avLst>
                    <a:gd name="adj" fmla="val 9968"/>
                  </a:avLst>
                </a:prstGeom>
                <a:solidFill>
                  <a:srgbClr val="262626"/>
                </a:solidFill>
                <a:ln w="25400" cap="flat">
                  <a:solidFill>
                    <a:srgbClr val="BFBFBF"/>
                  </a:solidFill>
                  <a:prstDash val="solid"/>
                  <a:round/>
                  <a:tailEnd type="triangle" w="med" len="med"/>
                </a:ln>
                <a:effectLst>
                  <a:outerShdw blurRad="50800" dist="38100" dir="8100000" rotWithShape="0">
                    <a:srgbClr val="808080">
                      <a:alpha val="39999"/>
                    </a:srgbClr>
                  </a:outerShdw>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sp>
              <p:nvSpPr>
                <p:cNvPr id="36" name="Shape 495"/>
                <p:cNvSpPr/>
                <p:nvPr/>
              </p:nvSpPr>
              <p:spPr>
                <a:xfrm>
                  <a:off x="309203" y="66400"/>
                  <a:ext cx="195977" cy="24609"/>
                </a:xfrm>
                <a:prstGeom prst="roundRect">
                  <a:avLst>
                    <a:gd name="adj" fmla="val 16667"/>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sp>
              <p:nvSpPr>
                <p:cNvPr id="37" name="Shape 496"/>
                <p:cNvSpPr/>
                <p:nvPr/>
              </p:nvSpPr>
              <p:spPr>
                <a:xfrm>
                  <a:off x="345766" y="1385067"/>
                  <a:ext cx="118037" cy="118045"/>
                </a:xfrm>
                <a:prstGeom prst="ellipse">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grpSp>
          <p:sp>
            <p:nvSpPr>
              <p:cNvPr id="34" name="Shape 498"/>
              <p:cNvSpPr/>
              <p:nvPr/>
            </p:nvSpPr>
            <p:spPr>
              <a:xfrm rot="10800000" flipH="1">
                <a:off x="231474" y="65914"/>
                <a:ext cx="25093" cy="25095"/>
              </a:xfrm>
              <a:prstGeom prst="ellipse">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grpSp>
        <p:sp>
          <p:nvSpPr>
            <p:cNvPr id="20" name="Shape 502"/>
            <p:cNvSpPr/>
            <p:nvPr/>
          </p:nvSpPr>
          <p:spPr>
            <a:xfrm>
              <a:off x="63453" y="2506609"/>
              <a:ext cx="1576377"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lgn="ctr" defTabSz="685835">
                <a:defRPr sz="1300">
                  <a:solidFill>
                    <a:srgbClr val="E12746"/>
                  </a:solidFill>
                  <a:latin typeface="微软雅黑 Light"/>
                  <a:ea typeface="微软雅黑 Light"/>
                  <a:cs typeface="微软雅黑 Light"/>
                  <a:sym typeface="微软雅黑 Light"/>
                </a:defRPr>
              </a:pPr>
              <a:r>
                <a:rPr sz="1200" dirty="0" err="1">
                  <a:latin typeface="微软雅黑"/>
                  <a:ea typeface="微软雅黑"/>
                  <a:cs typeface="微软雅黑"/>
                </a:rPr>
                <a:t>消费者</a:t>
              </a:r>
              <a:r>
                <a:rPr lang="zh-CN" altLang="en-US" sz="1200" dirty="0">
                  <a:latin typeface="微软雅黑"/>
                  <a:ea typeface="微软雅黑"/>
                  <a:cs typeface="微软雅黑"/>
                </a:rPr>
                <a:t>入口－微信服务号</a:t>
              </a:r>
              <a:endParaRPr sz="1200" dirty="0">
                <a:latin typeface="微软雅黑"/>
                <a:ea typeface="微软雅黑"/>
                <a:cs typeface="微软雅黑"/>
              </a:endParaRPr>
            </a:p>
          </p:txBody>
        </p:sp>
        <p:grpSp>
          <p:nvGrpSpPr>
            <p:cNvPr id="21" name="Group 508"/>
            <p:cNvGrpSpPr/>
            <p:nvPr/>
          </p:nvGrpSpPr>
          <p:grpSpPr>
            <a:xfrm>
              <a:off x="2802184" y="802145"/>
              <a:ext cx="759242" cy="1560234"/>
              <a:chOff x="-1" y="0"/>
              <a:chExt cx="759240" cy="1560232"/>
            </a:xfrm>
          </p:grpSpPr>
          <p:sp>
            <p:nvSpPr>
              <p:cNvPr id="29" name="Shape 503"/>
              <p:cNvSpPr/>
              <p:nvPr/>
            </p:nvSpPr>
            <p:spPr>
              <a:xfrm>
                <a:off x="-1" y="0"/>
                <a:ext cx="759240" cy="1560232"/>
              </a:xfrm>
              <a:prstGeom prst="roundRect">
                <a:avLst>
                  <a:gd name="adj" fmla="val 9968"/>
                </a:avLst>
              </a:prstGeom>
              <a:solidFill>
                <a:srgbClr val="262626"/>
              </a:solidFill>
              <a:ln w="25400" cap="flat">
                <a:solidFill>
                  <a:srgbClr val="BFBFBF"/>
                </a:solidFill>
                <a:prstDash val="solid"/>
                <a:round/>
                <a:tailEnd type="triangle" w="med" len="med"/>
              </a:ln>
              <a:effectLst>
                <a:outerShdw blurRad="50800" dist="38100" dir="8100000" rotWithShape="0">
                  <a:srgbClr val="808080">
                    <a:alpha val="39999"/>
                  </a:srgbClr>
                </a:outerShdw>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sp>
            <p:nvSpPr>
              <p:cNvPr id="30" name="Shape 505"/>
              <p:cNvSpPr/>
              <p:nvPr/>
            </p:nvSpPr>
            <p:spPr>
              <a:xfrm>
                <a:off x="286024" y="72283"/>
                <a:ext cx="182707" cy="22958"/>
              </a:xfrm>
              <a:prstGeom prst="roundRect">
                <a:avLst>
                  <a:gd name="adj" fmla="val 16667"/>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sp>
            <p:nvSpPr>
              <p:cNvPr id="31" name="Shape 506"/>
              <p:cNvSpPr/>
              <p:nvPr/>
            </p:nvSpPr>
            <p:spPr>
              <a:xfrm>
                <a:off x="322353" y="1422928"/>
                <a:ext cx="110045" cy="110125"/>
              </a:xfrm>
              <a:prstGeom prst="ellipse">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sp>
            <p:nvSpPr>
              <p:cNvPr id="32" name="Shape 507"/>
              <p:cNvSpPr/>
              <p:nvPr/>
            </p:nvSpPr>
            <p:spPr>
              <a:xfrm rot="10800000" flipH="1">
                <a:off x="363831" y="28377"/>
                <a:ext cx="22609" cy="22625"/>
              </a:xfrm>
              <a:prstGeom prst="ellipse">
                <a:avLst/>
              </a:prstGeom>
              <a:solidFill>
                <a:srgbClr val="595959"/>
              </a:solidFill>
              <a:ln w="12700" cap="flat">
                <a:noFill/>
                <a:miter lim="400000"/>
                <a:tailEnd type="triangle" w="med" len="med"/>
              </a:ln>
              <a:effectLst/>
            </p:spPr>
            <p:txBody>
              <a:bodyPr wrap="square" lIns="135475" tIns="135475" rIns="135475" bIns="135475" numCol="1" anchor="ctr">
                <a:noAutofit/>
              </a:bodyPr>
              <a:lstStyle/>
              <a:p>
                <a:pPr defTabSz="685835">
                  <a:defRPr sz="600">
                    <a:solidFill>
                      <a:srgbClr val="FFFFFF"/>
                    </a:solidFill>
                    <a:latin typeface="微软雅黑 Light"/>
                    <a:ea typeface="微软雅黑 Light"/>
                    <a:cs typeface="微软雅黑 Light"/>
                    <a:sym typeface="微软雅黑 Light"/>
                  </a:defRPr>
                </a:pPr>
                <a:endParaRPr sz="1200"/>
              </a:p>
            </p:txBody>
          </p:sp>
        </p:grpSp>
        <p:sp>
          <p:nvSpPr>
            <p:cNvPr id="22" name="Shape 509"/>
            <p:cNvSpPr/>
            <p:nvPr/>
          </p:nvSpPr>
          <p:spPr>
            <a:xfrm rot="16200000">
              <a:off x="3102472" y="414047"/>
              <a:ext cx="141340" cy="4887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233"/>
                    <a:pt x="10800" y="520"/>
                  </a:cubicBezTo>
                  <a:lnTo>
                    <a:pt x="10800" y="10280"/>
                  </a:lnTo>
                  <a:cubicBezTo>
                    <a:pt x="10800" y="10567"/>
                    <a:pt x="15635" y="10800"/>
                    <a:pt x="21600" y="10800"/>
                  </a:cubicBezTo>
                  <a:cubicBezTo>
                    <a:pt x="15635" y="10800"/>
                    <a:pt x="10800" y="11033"/>
                    <a:pt x="10800" y="11320"/>
                  </a:cubicBezTo>
                  <a:lnTo>
                    <a:pt x="10800" y="21080"/>
                  </a:lnTo>
                  <a:cubicBezTo>
                    <a:pt x="10800" y="21367"/>
                    <a:pt x="5965" y="21600"/>
                    <a:pt x="0" y="21600"/>
                  </a:cubicBezTo>
                </a:path>
              </a:pathLst>
            </a:custGeom>
            <a:noFill/>
            <a:ln w="25400" cap="flat">
              <a:solidFill>
                <a:srgbClr val="000000"/>
              </a:solidFill>
              <a:prstDash val="solid"/>
              <a:round/>
              <a:tailEnd type="triangle" w="med" len="med"/>
            </a:ln>
            <a:effectLst/>
          </p:spPr>
          <p:txBody>
            <a:bodyPr wrap="square" lIns="135475" tIns="135475" rIns="135475" bIns="135475" numCol="1" anchor="ctr">
              <a:noAutofit/>
            </a:bodyPr>
            <a:lstStyle/>
            <a:p>
              <a:pPr defTabSz="685835">
                <a:defRPr sz="600">
                  <a:solidFill>
                    <a:srgbClr val="0065C1"/>
                  </a:solidFill>
                  <a:latin typeface="微软雅黑 Light"/>
                  <a:ea typeface="微软雅黑 Light"/>
                  <a:cs typeface="微软雅黑 Light"/>
                  <a:sym typeface="微软雅黑 Light"/>
                </a:defRPr>
              </a:pPr>
              <a:endParaRPr sz="1200"/>
            </a:p>
          </p:txBody>
        </p:sp>
        <p:sp>
          <p:nvSpPr>
            <p:cNvPr id="23" name="Shape 510"/>
            <p:cNvSpPr/>
            <p:nvPr/>
          </p:nvSpPr>
          <p:spPr>
            <a:xfrm>
              <a:off x="2634728" y="233133"/>
              <a:ext cx="1242716"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defTabSz="914400">
                <a:defRPr sz="1300">
                  <a:solidFill>
                    <a:srgbClr val="E12746"/>
                  </a:solidFill>
                  <a:latin typeface="微软雅黑 Light"/>
                  <a:ea typeface="微软雅黑 Light"/>
                  <a:cs typeface="微软雅黑 Light"/>
                  <a:sym typeface="微软雅黑 Light"/>
                </a:defRPr>
              </a:lvl1pPr>
            </a:lstStyle>
            <a:p>
              <a:pPr algn="ctr"/>
              <a:r>
                <a:rPr lang="zh-CN" altLang="en-US" sz="1200" dirty="0">
                  <a:latin typeface="+mj-lt"/>
                </a:rPr>
                <a:t>导购会员管理工作台</a:t>
              </a:r>
              <a:endParaRPr sz="1200" dirty="0">
                <a:latin typeface="+mj-lt"/>
              </a:endParaRPr>
            </a:p>
          </p:txBody>
        </p:sp>
        <p:sp>
          <p:nvSpPr>
            <p:cNvPr id="24" name="Shape 511"/>
            <p:cNvSpPr/>
            <p:nvPr/>
          </p:nvSpPr>
          <p:spPr>
            <a:xfrm>
              <a:off x="2446889" y="2560156"/>
              <a:ext cx="1575259"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lgn="ctr" defTabSz="685835">
                <a:defRPr sz="1300">
                  <a:solidFill>
                    <a:srgbClr val="E12746"/>
                  </a:solidFill>
                  <a:latin typeface="微软雅黑 Light"/>
                  <a:ea typeface="微软雅黑 Light"/>
                  <a:cs typeface="微软雅黑 Light"/>
                  <a:sym typeface="微软雅黑 Light"/>
                </a:defRPr>
              </a:pPr>
              <a:r>
                <a:rPr lang="zh-CN" altLang="en-US" sz="1200" dirty="0">
                  <a:latin typeface="微软雅黑"/>
                  <a:ea typeface="微软雅黑"/>
                  <a:cs typeface="微软雅黑"/>
                </a:rPr>
                <a:t>导购－手机洽客</a:t>
              </a:r>
              <a:r>
                <a:rPr sz="1200" dirty="0">
                  <a:latin typeface="微软雅黑"/>
                  <a:ea typeface="微软雅黑"/>
                  <a:cs typeface="微软雅黑"/>
                </a:rPr>
                <a:t>APP</a:t>
              </a:r>
            </a:p>
          </p:txBody>
        </p:sp>
        <p:pic>
          <p:nvPicPr>
            <p:cNvPr id="25" name="image27.png"/>
            <p:cNvPicPr>
              <a:picLocks noChangeAspect="1"/>
            </p:cNvPicPr>
            <p:nvPr/>
          </p:nvPicPr>
          <p:blipFill>
            <a:blip r:embed="rId3">
              <a:extLst/>
            </a:blip>
            <a:stretch>
              <a:fillRect/>
            </a:stretch>
          </p:blipFill>
          <p:spPr>
            <a:xfrm>
              <a:off x="5001482" y="754589"/>
              <a:ext cx="2483950" cy="1712291"/>
            </a:xfrm>
            <a:prstGeom prst="rect">
              <a:avLst/>
            </a:prstGeom>
            <a:ln w="12700" cap="flat">
              <a:noFill/>
              <a:miter lim="400000"/>
            </a:ln>
            <a:effectLst/>
          </p:spPr>
        </p:pic>
        <p:sp>
          <p:nvSpPr>
            <p:cNvPr id="26" name="Shape 513"/>
            <p:cNvSpPr/>
            <p:nvPr/>
          </p:nvSpPr>
          <p:spPr>
            <a:xfrm rot="16200000">
              <a:off x="6164252" y="-253441"/>
              <a:ext cx="193083" cy="1684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92"/>
                    <a:pt x="10800" y="206"/>
                  </a:cubicBezTo>
                  <a:lnTo>
                    <a:pt x="10800" y="10594"/>
                  </a:lnTo>
                  <a:cubicBezTo>
                    <a:pt x="10800" y="10708"/>
                    <a:pt x="15635" y="10800"/>
                    <a:pt x="21600" y="10800"/>
                  </a:cubicBezTo>
                  <a:cubicBezTo>
                    <a:pt x="15635" y="10800"/>
                    <a:pt x="10800" y="10892"/>
                    <a:pt x="10800" y="11006"/>
                  </a:cubicBezTo>
                  <a:lnTo>
                    <a:pt x="10800" y="21394"/>
                  </a:lnTo>
                  <a:cubicBezTo>
                    <a:pt x="10800" y="21508"/>
                    <a:pt x="5965" y="21600"/>
                    <a:pt x="0" y="21600"/>
                  </a:cubicBezTo>
                </a:path>
              </a:pathLst>
            </a:custGeom>
            <a:noFill/>
            <a:ln w="25400" cap="flat">
              <a:solidFill>
                <a:srgbClr val="000000"/>
              </a:solidFill>
              <a:prstDash val="solid"/>
              <a:round/>
              <a:tailEnd type="triangle" w="med" len="med"/>
            </a:ln>
            <a:effectLst/>
          </p:spPr>
          <p:txBody>
            <a:bodyPr wrap="square" lIns="135475" tIns="135475" rIns="135475" bIns="135475" numCol="1" anchor="ctr">
              <a:noAutofit/>
            </a:bodyPr>
            <a:lstStyle/>
            <a:p>
              <a:pPr defTabSz="685835">
                <a:defRPr sz="600">
                  <a:latin typeface="微软雅黑 Light"/>
                  <a:ea typeface="微软雅黑 Light"/>
                  <a:cs typeface="微软雅黑 Light"/>
                  <a:sym typeface="微软雅黑 Light"/>
                </a:defRPr>
              </a:pPr>
              <a:endParaRPr sz="1200"/>
            </a:p>
          </p:txBody>
        </p:sp>
        <p:sp>
          <p:nvSpPr>
            <p:cNvPr id="27" name="Shape 514"/>
            <p:cNvSpPr/>
            <p:nvPr/>
          </p:nvSpPr>
          <p:spPr>
            <a:xfrm>
              <a:off x="5506928" y="171008"/>
              <a:ext cx="1523938"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defTabSz="914400">
                <a:defRPr sz="1300">
                  <a:solidFill>
                    <a:srgbClr val="E12746"/>
                  </a:solidFill>
                  <a:latin typeface="Microsoft YaHei"/>
                  <a:ea typeface="Microsoft YaHei"/>
                  <a:cs typeface="Microsoft YaHei"/>
                  <a:sym typeface="Microsoft YaHei"/>
                </a:defRPr>
              </a:lvl1pPr>
            </a:lstStyle>
            <a:p>
              <a:pPr algn="ctr"/>
              <a:r>
                <a:rPr lang="zh-CN" altLang="en-US" sz="1200" dirty="0">
                  <a:latin typeface="+mj-lt"/>
                </a:rPr>
                <a:t>企业后台数据分析</a:t>
              </a:r>
              <a:endParaRPr sz="1200" dirty="0">
                <a:latin typeface="+mj-lt"/>
              </a:endParaRPr>
            </a:p>
          </p:txBody>
        </p:sp>
        <p:sp>
          <p:nvSpPr>
            <p:cNvPr id="28" name="Shape 516"/>
            <p:cNvSpPr/>
            <p:nvPr/>
          </p:nvSpPr>
          <p:spPr>
            <a:xfrm>
              <a:off x="5506928" y="2566437"/>
              <a:ext cx="1575112" cy="2601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lgn="ctr" defTabSz="685835">
                <a:defRPr sz="1300">
                  <a:solidFill>
                    <a:srgbClr val="E12746"/>
                  </a:solidFill>
                  <a:latin typeface="Microsoft YaHei"/>
                  <a:ea typeface="Microsoft YaHei"/>
                  <a:cs typeface="Microsoft YaHei"/>
                  <a:sym typeface="Microsoft YaHei"/>
                </a:defRPr>
              </a:pPr>
              <a:r>
                <a:rPr lang="zh-CN" altLang="en-US" sz="1200" dirty="0">
                  <a:latin typeface="微软雅黑"/>
                  <a:ea typeface="微软雅黑"/>
                  <a:cs typeface="微软雅黑"/>
                </a:rPr>
                <a:t>企业－商家</a:t>
              </a:r>
              <a:r>
                <a:rPr sz="1200" dirty="0">
                  <a:latin typeface="微软雅黑"/>
                  <a:ea typeface="微软雅黑"/>
                  <a:cs typeface="微软雅黑"/>
                </a:rPr>
                <a:t>管理</a:t>
              </a:r>
              <a:r>
                <a:rPr sz="1200" dirty="0">
                  <a:latin typeface="微软雅黑"/>
                  <a:ea typeface="微软雅黑"/>
                  <a:cs typeface="微软雅黑"/>
                  <a:sym typeface="微软雅黑 Light"/>
                </a:rPr>
                <a:t>后台</a:t>
              </a:r>
              <a:endParaRPr sz="1200" dirty="0">
                <a:latin typeface="微软雅黑"/>
                <a:ea typeface="微软雅黑"/>
                <a:cs typeface="微软雅黑"/>
              </a:endParaRPr>
            </a:p>
          </p:txBody>
        </p:sp>
      </p:grpSp>
      <p:pic>
        <p:nvPicPr>
          <p:cNvPr id="48" name="图片 47"/>
          <p:cNvPicPr>
            <a:picLocks noChangeAspect="1"/>
          </p:cNvPicPr>
          <p:nvPr/>
        </p:nvPicPr>
        <p:blipFill>
          <a:blip r:embed="rId4"/>
          <a:stretch>
            <a:fillRect/>
          </a:stretch>
        </p:blipFill>
        <p:spPr>
          <a:xfrm>
            <a:off x="470328" y="2372431"/>
            <a:ext cx="820149" cy="1336037"/>
          </a:xfrm>
          <a:prstGeom prst="rect">
            <a:avLst/>
          </a:prstGeom>
        </p:spPr>
      </p:pic>
      <p:pic>
        <p:nvPicPr>
          <p:cNvPr id="49" name="图片 48"/>
          <p:cNvPicPr>
            <a:picLocks noChangeAspect="1"/>
          </p:cNvPicPr>
          <p:nvPr/>
        </p:nvPicPr>
        <p:blipFill>
          <a:blip r:embed="rId5"/>
          <a:stretch>
            <a:fillRect/>
          </a:stretch>
        </p:blipFill>
        <p:spPr>
          <a:xfrm>
            <a:off x="3417780" y="2375458"/>
            <a:ext cx="727127" cy="1293316"/>
          </a:xfrm>
          <a:prstGeom prst="rect">
            <a:avLst/>
          </a:prstGeom>
        </p:spPr>
      </p:pic>
      <p:pic>
        <p:nvPicPr>
          <p:cNvPr id="50" name="图片 49"/>
          <p:cNvPicPr>
            <a:picLocks noChangeAspect="1"/>
          </p:cNvPicPr>
          <p:nvPr/>
        </p:nvPicPr>
        <p:blipFill>
          <a:blip r:embed="rId6"/>
          <a:stretch>
            <a:fillRect/>
          </a:stretch>
        </p:blipFill>
        <p:spPr>
          <a:xfrm>
            <a:off x="6118774" y="2229918"/>
            <a:ext cx="2751468" cy="1385933"/>
          </a:xfrm>
          <a:prstGeom prst="rect">
            <a:avLst/>
          </a:prstGeom>
        </p:spPr>
      </p:pic>
      <p:sp>
        <p:nvSpPr>
          <p:cNvPr id="51" name="文本框 50"/>
          <p:cNvSpPr txBox="1"/>
          <p:nvPr/>
        </p:nvSpPr>
        <p:spPr>
          <a:xfrm>
            <a:off x="680074" y="905607"/>
            <a:ext cx="7966690" cy="392415"/>
          </a:xfrm>
          <a:prstGeom prst="rect">
            <a:avLst/>
          </a:prstGeom>
          <a:noFill/>
        </p:spPr>
        <p:txBody>
          <a:bodyPr wrap="square" lIns="68580" tIns="34290" rIns="68580" bIns="34290" rtlCol="0">
            <a:spAutoFit/>
          </a:bodyPr>
          <a:lstStyle/>
          <a:p>
            <a:pPr algn="ctr"/>
            <a:r>
              <a:rPr kumimoji="1" lang="zh-CN" altLang="en-US" sz="2100" dirty="0">
                <a:solidFill>
                  <a:srgbClr val="FF0000"/>
                </a:solidFill>
                <a:latin typeface="微软雅黑"/>
                <a:ea typeface="微软雅黑"/>
                <a:cs typeface="微软雅黑"/>
              </a:rPr>
              <a:t>门店导购承接客流，服务消费者每一个进程，提升消费者服务体验</a:t>
            </a:r>
          </a:p>
        </p:txBody>
      </p:sp>
      <p:sp>
        <p:nvSpPr>
          <p:cNvPr id="2" name="日期占位符 1"/>
          <p:cNvSpPr>
            <a:spLocks noGrp="1"/>
          </p:cNvSpPr>
          <p:nvPr>
            <p:ph type="dt" sz="half" idx="10"/>
          </p:nvPr>
        </p:nvSpPr>
        <p:spPr/>
        <p:txBody>
          <a:bodyPr/>
          <a:lstStyle/>
          <a:p>
            <a:fld id="{08C88C08-D09F-114E-AB60-2C9EE060A8BC}"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23</a:t>
            </a:fld>
            <a:endParaRPr lang="zh-CN" altLang="en-US"/>
          </a:p>
        </p:txBody>
      </p:sp>
    </p:spTree>
    <p:extLst>
      <p:ext uri="{BB962C8B-B14F-4D97-AF65-F5344CB8AC3E}">
        <p14:creationId xmlns:p14="http://schemas.microsoft.com/office/powerpoint/2010/main" val="13879810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9" name="任意多边形 2"/>
          <p:cNvSpPr/>
          <p:nvPr/>
        </p:nvSpPr>
        <p:spPr>
          <a:xfrm>
            <a:off x="609600" y="976025"/>
            <a:ext cx="1294210" cy="1294209"/>
          </a:xfrm>
          <a:custGeom>
            <a:avLst/>
            <a:gdLst>
              <a:gd name="connsiteX0" fmla="*/ 0 w 1725099"/>
              <a:gd name="connsiteY0" fmla="*/ 862550 h 1725099"/>
              <a:gd name="connsiteX1" fmla="*/ 862550 w 1725099"/>
              <a:gd name="connsiteY1" fmla="*/ 0 h 1725099"/>
              <a:gd name="connsiteX2" fmla="*/ 1725100 w 1725099"/>
              <a:gd name="connsiteY2" fmla="*/ 862550 h 1725099"/>
              <a:gd name="connsiteX3" fmla="*/ 862550 w 1725099"/>
              <a:gd name="connsiteY3" fmla="*/ 1725100 h 1725099"/>
              <a:gd name="connsiteX4" fmla="*/ 0 w 1725099"/>
              <a:gd name="connsiteY4" fmla="*/ 862550 h 1725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099" h="1725099">
                <a:moveTo>
                  <a:pt x="0" y="862550"/>
                </a:moveTo>
                <a:cubicBezTo>
                  <a:pt x="0" y="386177"/>
                  <a:pt x="386177" y="0"/>
                  <a:pt x="862550" y="0"/>
                </a:cubicBezTo>
                <a:cubicBezTo>
                  <a:pt x="1338923" y="0"/>
                  <a:pt x="1725100" y="386177"/>
                  <a:pt x="1725100" y="862550"/>
                </a:cubicBezTo>
                <a:cubicBezTo>
                  <a:pt x="1725100" y="1338923"/>
                  <a:pt x="1338923" y="1725100"/>
                  <a:pt x="862550" y="1725100"/>
                </a:cubicBezTo>
                <a:cubicBezTo>
                  <a:pt x="386177" y="1725100"/>
                  <a:pt x="0" y="1338923"/>
                  <a:pt x="0" y="862550"/>
                </a:cubicBezTo>
                <a:close/>
              </a:path>
            </a:pathLst>
          </a:custGeom>
          <a:solidFill>
            <a:srgbClr val="99C65D"/>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lIns="251389" tIns="251389" rIns="251389" bIns="251389" spcCol="953" anchor="ctr"/>
          <a:lstStyle/>
          <a:p>
            <a:pPr algn="ctr" defTabSz="2166938">
              <a:lnSpc>
                <a:spcPct val="90000"/>
              </a:lnSpc>
              <a:spcAft>
                <a:spcPct val="35000"/>
              </a:spcAft>
              <a:defRPr/>
            </a:pPr>
            <a:endParaRPr lang="en-US" sz="4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任意多边形 4"/>
          <p:cNvSpPr/>
          <p:nvPr/>
        </p:nvSpPr>
        <p:spPr>
          <a:xfrm>
            <a:off x="2008585" y="1247487"/>
            <a:ext cx="750094" cy="751284"/>
          </a:xfrm>
          <a:custGeom>
            <a:avLst/>
            <a:gdLst>
              <a:gd name="connsiteX0" fmla="*/ 132624 w 1000557"/>
              <a:gd name="connsiteY0" fmla="*/ 382613 h 1000557"/>
              <a:gd name="connsiteX1" fmla="*/ 382613 w 1000557"/>
              <a:gd name="connsiteY1" fmla="*/ 382613 h 1000557"/>
              <a:gd name="connsiteX2" fmla="*/ 382613 w 1000557"/>
              <a:gd name="connsiteY2" fmla="*/ 132624 h 1000557"/>
              <a:gd name="connsiteX3" fmla="*/ 617944 w 1000557"/>
              <a:gd name="connsiteY3" fmla="*/ 132624 h 1000557"/>
              <a:gd name="connsiteX4" fmla="*/ 617944 w 1000557"/>
              <a:gd name="connsiteY4" fmla="*/ 382613 h 1000557"/>
              <a:gd name="connsiteX5" fmla="*/ 867933 w 1000557"/>
              <a:gd name="connsiteY5" fmla="*/ 382613 h 1000557"/>
              <a:gd name="connsiteX6" fmla="*/ 867933 w 1000557"/>
              <a:gd name="connsiteY6" fmla="*/ 617944 h 1000557"/>
              <a:gd name="connsiteX7" fmla="*/ 617944 w 1000557"/>
              <a:gd name="connsiteY7" fmla="*/ 617944 h 1000557"/>
              <a:gd name="connsiteX8" fmla="*/ 617944 w 1000557"/>
              <a:gd name="connsiteY8" fmla="*/ 867933 h 1000557"/>
              <a:gd name="connsiteX9" fmla="*/ 382613 w 1000557"/>
              <a:gd name="connsiteY9" fmla="*/ 867933 h 1000557"/>
              <a:gd name="connsiteX10" fmla="*/ 382613 w 1000557"/>
              <a:gd name="connsiteY10" fmla="*/ 617944 h 1000557"/>
              <a:gd name="connsiteX11" fmla="*/ 132624 w 1000557"/>
              <a:gd name="connsiteY11" fmla="*/ 617944 h 1000557"/>
              <a:gd name="connsiteX12" fmla="*/ 132624 w 1000557"/>
              <a:gd name="connsiteY12" fmla="*/ 382613 h 100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557" h="1000557">
                <a:moveTo>
                  <a:pt x="132624" y="382613"/>
                </a:moveTo>
                <a:lnTo>
                  <a:pt x="382613" y="382613"/>
                </a:lnTo>
                <a:lnTo>
                  <a:pt x="382613" y="132624"/>
                </a:lnTo>
                <a:lnTo>
                  <a:pt x="617944" y="132624"/>
                </a:lnTo>
                <a:lnTo>
                  <a:pt x="617944" y="382613"/>
                </a:lnTo>
                <a:lnTo>
                  <a:pt x="867933" y="382613"/>
                </a:lnTo>
                <a:lnTo>
                  <a:pt x="867933" y="617944"/>
                </a:lnTo>
                <a:lnTo>
                  <a:pt x="617944" y="617944"/>
                </a:lnTo>
                <a:lnTo>
                  <a:pt x="617944" y="867933"/>
                </a:lnTo>
                <a:lnTo>
                  <a:pt x="382613" y="867933"/>
                </a:lnTo>
                <a:lnTo>
                  <a:pt x="382613" y="617944"/>
                </a:lnTo>
                <a:lnTo>
                  <a:pt x="132624" y="617944"/>
                </a:lnTo>
                <a:lnTo>
                  <a:pt x="132624" y="382613"/>
                </a:lnTo>
                <a:close/>
              </a:path>
            </a:pathLst>
          </a:custGeom>
          <a:solidFill>
            <a:srgbClr val="FF6600"/>
          </a:solidFill>
          <a:ln>
            <a:noFill/>
          </a:ln>
          <a:effectLst/>
        </p:spPr>
        <p:style>
          <a:lnRef idx="0">
            <a:scrgbClr r="0" g="0" b="0"/>
          </a:lnRef>
          <a:fillRef idx="1">
            <a:scrgbClr r="0" g="0" b="0"/>
          </a:fillRef>
          <a:effectRef idx="0">
            <a:scrgbClr r="0" g="0" b="0"/>
          </a:effectRef>
          <a:fontRef idx="minor">
            <a:schemeClr val="lt1"/>
          </a:fontRef>
        </p:style>
        <p:txBody>
          <a:bodyPr lIns="99468" tIns="286960" rIns="99468" bIns="286960" spcCol="953" anchor="ctr"/>
          <a:lstStyle/>
          <a:p>
            <a:pPr algn="ctr" defTabSz="533400">
              <a:lnSpc>
                <a:spcPct val="90000"/>
              </a:lnSpc>
              <a:spcAft>
                <a:spcPct val="35000"/>
              </a:spcAft>
              <a:defRPr/>
            </a:pPr>
            <a:endParaRPr lang="en-US" sz="12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5"/>
          <p:cNvSpPr/>
          <p:nvPr/>
        </p:nvSpPr>
        <p:spPr>
          <a:xfrm>
            <a:off x="2864644" y="976025"/>
            <a:ext cx="1293019" cy="1294209"/>
          </a:xfrm>
          <a:custGeom>
            <a:avLst/>
            <a:gdLst>
              <a:gd name="connsiteX0" fmla="*/ 0 w 1725099"/>
              <a:gd name="connsiteY0" fmla="*/ 862550 h 1725099"/>
              <a:gd name="connsiteX1" fmla="*/ 862550 w 1725099"/>
              <a:gd name="connsiteY1" fmla="*/ 0 h 1725099"/>
              <a:gd name="connsiteX2" fmla="*/ 1725100 w 1725099"/>
              <a:gd name="connsiteY2" fmla="*/ 862550 h 1725099"/>
              <a:gd name="connsiteX3" fmla="*/ 862550 w 1725099"/>
              <a:gd name="connsiteY3" fmla="*/ 1725100 h 1725099"/>
              <a:gd name="connsiteX4" fmla="*/ 0 w 1725099"/>
              <a:gd name="connsiteY4" fmla="*/ 862550 h 1725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099" h="1725099">
                <a:moveTo>
                  <a:pt x="0" y="862550"/>
                </a:moveTo>
                <a:cubicBezTo>
                  <a:pt x="0" y="386177"/>
                  <a:pt x="386177" y="0"/>
                  <a:pt x="862550" y="0"/>
                </a:cubicBezTo>
                <a:cubicBezTo>
                  <a:pt x="1338923" y="0"/>
                  <a:pt x="1725100" y="386177"/>
                  <a:pt x="1725100" y="862550"/>
                </a:cubicBezTo>
                <a:cubicBezTo>
                  <a:pt x="1725100" y="1338923"/>
                  <a:pt x="1338923" y="1725100"/>
                  <a:pt x="862550" y="1725100"/>
                </a:cubicBezTo>
                <a:cubicBezTo>
                  <a:pt x="386177" y="1725100"/>
                  <a:pt x="0" y="1338923"/>
                  <a:pt x="0" y="862550"/>
                </a:cubicBezTo>
                <a:close/>
              </a:path>
            </a:pathLst>
          </a:custGeom>
          <a:solidFill>
            <a:srgbClr val="DFB039"/>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lIns="251389" tIns="251389" rIns="251389" bIns="251389" spcCol="953" anchor="ctr"/>
          <a:lstStyle/>
          <a:p>
            <a:pPr algn="ctr" defTabSz="2166938">
              <a:lnSpc>
                <a:spcPct val="90000"/>
              </a:lnSpc>
              <a:spcAft>
                <a:spcPct val="35000"/>
              </a:spcAft>
              <a:defRPr/>
            </a:pPr>
            <a:endParaRPr lang="en-US" sz="4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任意多边形 6"/>
          <p:cNvSpPr/>
          <p:nvPr/>
        </p:nvSpPr>
        <p:spPr>
          <a:xfrm>
            <a:off x="4262438" y="1247487"/>
            <a:ext cx="751285" cy="751284"/>
          </a:xfrm>
          <a:custGeom>
            <a:avLst/>
            <a:gdLst>
              <a:gd name="connsiteX0" fmla="*/ 132624 w 1000557"/>
              <a:gd name="connsiteY0" fmla="*/ 382613 h 1000557"/>
              <a:gd name="connsiteX1" fmla="*/ 382613 w 1000557"/>
              <a:gd name="connsiteY1" fmla="*/ 382613 h 1000557"/>
              <a:gd name="connsiteX2" fmla="*/ 382613 w 1000557"/>
              <a:gd name="connsiteY2" fmla="*/ 132624 h 1000557"/>
              <a:gd name="connsiteX3" fmla="*/ 617944 w 1000557"/>
              <a:gd name="connsiteY3" fmla="*/ 132624 h 1000557"/>
              <a:gd name="connsiteX4" fmla="*/ 617944 w 1000557"/>
              <a:gd name="connsiteY4" fmla="*/ 382613 h 1000557"/>
              <a:gd name="connsiteX5" fmla="*/ 867933 w 1000557"/>
              <a:gd name="connsiteY5" fmla="*/ 382613 h 1000557"/>
              <a:gd name="connsiteX6" fmla="*/ 867933 w 1000557"/>
              <a:gd name="connsiteY6" fmla="*/ 617944 h 1000557"/>
              <a:gd name="connsiteX7" fmla="*/ 617944 w 1000557"/>
              <a:gd name="connsiteY7" fmla="*/ 617944 h 1000557"/>
              <a:gd name="connsiteX8" fmla="*/ 617944 w 1000557"/>
              <a:gd name="connsiteY8" fmla="*/ 867933 h 1000557"/>
              <a:gd name="connsiteX9" fmla="*/ 382613 w 1000557"/>
              <a:gd name="connsiteY9" fmla="*/ 867933 h 1000557"/>
              <a:gd name="connsiteX10" fmla="*/ 382613 w 1000557"/>
              <a:gd name="connsiteY10" fmla="*/ 617944 h 1000557"/>
              <a:gd name="connsiteX11" fmla="*/ 132624 w 1000557"/>
              <a:gd name="connsiteY11" fmla="*/ 617944 h 1000557"/>
              <a:gd name="connsiteX12" fmla="*/ 132624 w 1000557"/>
              <a:gd name="connsiteY12" fmla="*/ 382613 h 100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557" h="1000557">
                <a:moveTo>
                  <a:pt x="132624" y="382613"/>
                </a:moveTo>
                <a:lnTo>
                  <a:pt x="382613" y="382613"/>
                </a:lnTo>
                <a:lnTo>
                  <a:pt x="382613" y="132624"/>
                </a:lnTo>
                <a:lnTo>
                  <a:pt x="617944" y="132624"/>
                </a:lnTo>
                <a:lnTo>
                  <a:pt x="617944" y="382613"/>
                </a:lnTo>
                <a:lnTo>
                  <a:pt x="867933" y="382613"/>
                </a:lnTo>
                <a:lnTo>
                  <a:pt x="867933" y="617944"/>
                </a:lnTo>
                <a:lnTo>
                  <a:pt x="617944" y="617944"/>
                </a:lnTo>
                <a:lnTo>
                  <a:pt x="617944" y="867933"/>
                </a:lnTo>
                <a:lnTo>
                  <a:pt x="382613" y="867933"/>
                </a:lnTo>
                <a:lnTo>
                  <a:pt x="382613" y="617944"/>
                </a:lnTo>
                <a:lnTo>
                  <a:pt x="132624" y="617944"/>
                </a:lnTo>
                <a:lnTo>
                  <a:pt x="132624" y="382613"/>
                </a:lnTo>
                <a:close/>
              </a:path>
            </a:pathLst>
          </a:custGeom>
          <a:solidFill>
            <a:srgbClr val="FF6600"/>
          </a:solidFill>
          <a:ln>
            <a:noFill/>
          </a:ln>
          <a:effectLst/>
        </p:spPr>
        <p:style>
          <a:lnRef idx="0">
            <a:scrgbClr r="0" g="0" b="0"/>
          </a:lnRef>
          <a:fillRef idx="1">
            <a:scrgbClr r="0" g="0" b="0"/>
          </a:fillRef>
          <a:effectRef idx="0">
            <a:scrgbClr r="0" g="0" b="0"/>
          </a:effectRef>
          <a:fontRef idx="minor">
            <a:schemeClr val="lt1"/>
          </a:fontRef>
        </p:style>
        <p:txBody>
          <a:bodyPr lIns="99468" tIns="286960" rIns="99468" bIns="286960" spcCol="953" anchor="ctr"/>
          <a:lstStyle/>
          <a:p>
            <a:pPr algn="ctr" defTabSz="533400">
              <a:lnSpc>
                <a:spcPct val="90000"/>
              </a:lnSpc>
              <a:spcAft>
                <a:spcPct val="35000"/>
              </a:spcAft>
              <a:defRPr/>
            </a:pPr>
            <a:endParaRPr lang="en-US" sz="12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7"/>
          <p:cNvSpPr/>
          <p:nvPr/>
        </p:nvSpPr>
        <p:spPr>
          <a:xfrm>
            <a:off x="5118497" y="976025"/>
            <a:ext cx="1294209" cy="1294209"/>
          </a:xfrm>
          <a:custGeom>
            <a:avLst/>
            <a:gdLst>
              <a:gd name="connsiteX0" fmla="*/ 0 w 1725099"/>
              <a:gd name="connsiteY0" fmla="*/ 862550 h 1725099"/>
              <a:gd name="connsiteX1" fmla="*/ 862550 w 1725099"/>
              <a:gd name="connsiteY1" fmla="*/ 0 h 1725099"/>
              <a:gd name="connsiteX2" fmla="*/ 1725100 w 1725099"/>
              <a:gd name="connsiteY2" fmla="*/ 862550 h 1725099"/>
              <a:gd name="connsiteX3" fmla="*/ 862550 w 1725099"/>
              <a:gd name="connsiteY3" fmla="*/ 1725100 h 1725099"/>
              <a:gd name="connsiteX4" fmla="*/ 0 w 1725099"/>
              <a:gd name="connsiteY4" fmla="*/ 862550 h 1725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099" h="1725099">
                <a:moveTo>
                  <a:pt x="0" y="862550"/>
                </a:moveTo>
                <a:cubicBezTo>
                  <a:pt x="0" y="386177"/>
                  <a:pt x="386177" y="0"/>
                  <a:pt x="862550" y="0"/>
                </a:cubicBezTo>
                <a:cubicBezTo>
                  <a:pt x="1338923" y="0"/>
                  <a:pt x="1725100" y="386177"/>
                  <a:pt x="1725100" y="862550"/>
                </a:cubicBezTo>
                <a:cubicBezTo>
                  <a:pt x="1725100" y="1338923"/>
                  <a:pt x="1338923" y="1725100"/>
                  <a:pt x="862550" y="1725100"/>
                </a:cubicBezTo>
                <a:cubicBezTo>
                  <a:pt x="386177" y="1725100"/>
                  <a:pt x="0" y="1338923"/>
                  <a:pt x="0" y="862550"/>
                </a:cubicBezTo>
                <a:close/>
              </a:path>
            </a:pathLst>
          </a:custGeom>
          <a:solidFill>
            <a:srgbClr val="52AEBB"/>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lIns="251389" tIns="251389" rIns="251389" bIns="251389" spcCol="953" anchor="ctr"/>
          <a:lstStyle/>
          <a:p>
            <a:pPr algn="ctr" defTabSz="2166938">
              <a:lnSpc>
                <a:spcPct val="90000"/>
              </a:lnSpc>
              <a:spcAft>
                <a:spcPct val="35000"/>
              </a:spcAft>
              <a:defRPr/>
            </a:pPr>
            <a:endParaRPr lang="en-US" sz="4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任意多边形 9"/>
          <p:cNvSpPr/>
          <p:nvPr/>
        </p:nvSpPr>
        <p:spPr>
          <a:xfrm>
            <a:off x="7372350" y="976025"/>
            <a:ext cx="1294210" cy="1294209"/>
          </a:xfrm>
          <a:custGeom>
            <a:avLst/>
            <a:gdLst>
              <a:gd name="connsiteX0" fmla="*/ 0 w 1725099"/>
              <a:gd name="connsiteY0" fmla="*/ 862550 h 1725099"/>
              <a:gd name="connsiteX1" fmla="*/ 862550 w 1725099"/>
              <a:gd name="connsiteY1" fmla="*/ 0 h 1725099"/>
              <a:gd name="connsiteX2" fmla="*/ 1725100 w 1725099"/>
              <a:gd name="connsiteY2" fmla="*/ 862550 h 1725099"/>
              <a:gd name="connsiteX3" fmla="*/ 862550 w 1725099"/>
              <a:gd name="connsiteY3" fmla="*/ 1725100 h 1725099"/>
              <a:gd name="connsiteX4" fmla="*/ 0 w 1725099"/>
              <a:gd name="connsiteY4" fmla="*/ 862550 h 1725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099" h="1725099">
                <a:moveTo>
                  <a:pt x="0" y="862550"/>
                </a:moveTo>
                <a:cubicBezTo>
                  <a:pt x="0" y="386177"/>
                  <a:pt x="386177" y="0"/>
                  <a:pt x="862550" y="0"/>
                </a:cubicBezTo>
                <a:cubicBezTo>
                  <a:pt x="1338923" y="0"/>
                  <a:pt x="1725100" y="386177"/>
                  <a:pt x="1725100" y="862550"/>
                </a:cubicBezTo>
                <a:cubicBezTo>
                  <a:pt x="1725100" y="1338923"/>
                  <a:pt x="1338923" y="1725100"/>
                  <a:pt x="862550" y="1725100"/>
                </a:cubicBezTo>
                <a:cubicBezTo>
                  <a:pt x="386177" y="1725100"/>
                  <a:pt x="0" y="1338923"/>
                  <a:pt x="0" y="862550"/>
                </a:cubicBezTo>
                <a:close/>
              </a:path>
            </a:pathLst>
          </a:custGeom>
          <a:solidFill>
            <a:srgbClr val="E58200"/>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lIns="251389" tIns="251389" rIns="251389" bIns="251389" spcCol="953" anchor="ctr"/>
          <a:lstStyle/>
          <a:p>
            <a:pPr algn="ctr" defTabSz="2166938">
              <a:lnSpc>
                <a:spcPct val="90000"/>
              </a:lnSpc>
              <a:spcAft>
                <a:spcPct val="35000"/>
              </a:spcAft>
              <a:defRPr/>
            </a:pPr>
            <a:endParaRPr lang="en-US" sz="4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72" y="1422509"/>
            <a:ext cx="403622" cy="40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9"/>
          <p:cNvPicPr>
            <a:picLocks noChangeAspect="1" noChangeArrowheads="1"/>
          </p:cNvPicPr>
          <p:nvPr/>
        </p:nvPicPr>
        <p:blipFill>
          <a:blip r:embed="rId4">
            <a:extLst>
              <a:ext uri="{28A0092B-C50C-407E-A947-70E740481C1C}">
                <a14:useLocalDpi xmlns:a14="http://schemas.microsoft.com/office/drawing/2010/main" val="0"/>
              </a:ext>
            </a:extLst>
          </a:blip>
          <a:srcRect t="2370" b="-2"/>
          <a:stretch>
            <a:fillRect/>
          </a:stretch>
        </p:blipFill>
        <p:spPr bwMode="auto">
          <a:xfrm>
            <a:off x="5586412" y="1430843"/>
            <a:ext cx="381000" cy="37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2641" y="1371312"/>
            <a:ext cx="46077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1" y="1430844"/>
            <a:ext cx="402431" cy="402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Box 13"/>
          <p:cNvSpPr txBox="1">
            <a:spLocks noChangeArrowheads="1"/>
          </p:cNvSpPr>
          <p:nvPr/>
        </p:nvSpPr>
        <p:spPr bwMode="auto">
          <a:xfrm>
            <a:off x="364331" y="2492881"/>
            <a:ext cx="1753791" cy="18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b="1" dirty="0">
                <a:latin typeface="Arial" panose="020B0604020202020204" pitchFamily="34" charset="0"/>
                <a:ea typeface="微软雅黑" panose="020B0503020204020204" pitchFamily="34" charset="-122"/>
                <a:sym typeface="Arial" panose="020B0604020202020204" pitchFamily="34" charset="0"/>
              </a:rPr>
              <a:t>会员管理</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13"/>
          <p:cNvSpPr txBox="1">
            <a:spLocks noChangeArrowheads="1"/>
          </p:cNvSpPr>
          <p:nvPr/>
        </p:nvSpPr>
        <p:spPr bwMode="auto">
          <a:xfrm>
            <a:off x="695325" y="2708383"/>
            <a:ext cx="1095375" cy="969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会员连接沟通</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会员信息完整</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会员等级权益</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会员积分兑换</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会员互动活动</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3"/>
          <p:cNvSpPr txBox="1">
            <a:spLocks noChangeArrowheads="1"/>
          </p:cNvSpPr>
          <p:nvPr/>
        </p:nvSpPr>
        <p:spPr bwMode="auto">
          <a:xfrm>
            <a:off x="2624138" y="2492881"/>
            <a:ext cx="1753791" cy="18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b="1" dirty="0">
                <a:latin typeface="Arial" panose="020B0604020202020204" pitchFamily="34" charset="0"/>
                <a:ea typeface="微软雅黑" panose="020B0503020204020204" pitchFamily="34" charset="-122"/>
                <a:sym typeface="Arial" panose="020B0604020202020204" pitchFamily="34" charset="0"/>
              </a:rPr>
              <a:t>营销</a:t>
            </a:r>
            <a:r>
              <a:rPr lang="en-US" altLang="zh-CN" sz="1200" b="1" dirty="0">
                <a:latin typeface="Arial" panose="020B0604020202020204" pitchFamily="34" charset="0"/>
                <a:ea typeface="微软雅黑" panose="020B0503020204020204" pitchFamily="34" charset="-122"/>
                <a:sym typeface="Arial" panose="020B0604020202020204" pitchFamily="34" charset="0"/>
              </a:rPr>
              <a:t>&amp;</a:t>
            </a:r>
            <a:r>
              <a:rPr lang="zh-CN" altLang="en-US" sz="1200" b="1" dirty="0">
                <a:latin typeface="Arial" panose="020B0604020202020204" pitchFamily="34" charset="0"/>
                <a:ea typeface="微软雅黑" panose="020B0503020204020204" pitchFamily="34" charset="-122"/>
                <a:sym typeface="Arial" panose="020B0604020202020204" pitchFamily="34" charset="0"/>
              </a:rPr>
              <a:t>服务</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13"/>
          <p:cNvSpPr txBox="1">
            <a:spLocks noChangeArrowheads="1"/>
          </p:cNvSpPr>
          <p:nvPr/>
        </p:nvSpPr>
        <p:spPr bwMode="auto">
          <a:xfrm>
            <a:off x="2940714" y="2906847"/>
            <a:ext cx="1096565" cy="969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服务预约</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服务评价</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附近门店</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优惠券等</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线上商城</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13"/>
          <p:cNvSpPr txBox="1">
            <a:spLocks noChangeArrowheads="1"/>
          </p:cNvSpPr>
          <p:nvPr/>
        </p:nvSpPr>
        <p:spPr bwMode="auto">
          <a:xfrm>
            <a:off x="4883944" y="2492881"/>
            <a:ext cx="1752600" cy="18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b="1" dirty="0">
                <a:latin typeface="Arial" panose="020B0604020202020204" pitchFamily="34" charset="0"/>
                <a:ea typeface="微软雅黑" panose="020B0503020204020204" pitchFamily="34" charset="-122"/>
                <a:sym typeface="Arial" panose="020B0604020202020204" pitchFamily="34" charset="0"/>
              </a:rPr>
              <a:t>导购管理</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13"/>
          <p:cNvSpPr txBox="1">
            <a:spLocks noChangeArrowheads="1"/>
          </p:cNvSpPr>
          <p:nvPr/>
        </p:nvSpPr>
        <p:spPr bwMode="auto">
          <a:xfrm>
            <a:off x="5253432" y="2906847"/>
            <a:ext cx="1095375" cy="969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导购评价</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业务目标</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任务跟进</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导购</a:t>
            </a:r>
            <a:r>
              <a:rPr lang="en-US" altLang="zh-CN" sz="900" dirty="0">
                <a:latin typeface="Arial" panose="020B0604020202020204" pitchFamily="34" charset="0"/>
                <a:ea typeface="微软雅黑" panose="020B0503020204020204" pitchFamily="34" charset="-122"/>
                <a:sym typeface="Arial" panose="020B0604020202020204" pitchFamily="34" charset="0"/>
              </a:rPr>
              <a:t> PK</a:t>
            </a:r>
          </a:p>
          <a:p>
            <a:pPr marL="128588" indent="-128588" algn="ctr" eaLnBrk="1" hangingPunct="1">
              <a:spcBef>
                <a:spcPct val="20000"/>
              </a:spcBef>
              <a:buFont typeface="Wingdings" charset="2"/>
              <a:buChar char="Ø"/>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13"/>
          <p:cNvSpPr txBox="1">
            <a:spLocks noChangeArrowheads="1"/>
          </p:cNvSpPr>
          <p:nvPr/>
        </p:nvSpPr>
        <p:spPr bwMode="auto">
          <a:xfrm>
            <a:off x="7142560" y="2492881"/>
            <a:ext cx="1753790" cy="18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200" b="1" dirty="0">
                <a:latin typeface="Arial" panose="020B0604020202020204" pitchFamily="34" charset="0"/>
                <a:ea typeface="微软雅黑" panose="020B0503020204020204" pitchFamily="34" charset="-122"/>
                <a:sym typeface="Arial" panose="020B0604020202020204" pitchFamily="34" charset="0"/>
              </a:rPr>
              <a:t>数据分析</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13"/>
          <p:cNvSpPr txBox="1">
            <a:spLocks noChangeArrowheads="1"/>
          </p:cNvSpPr>
          <p:nvPr/>
        </p:nvSpPr>
        <p:spPr bwMode="auto">
          <a:xfrm>
            <a:off x="7500010" y="2893615"/>
            <a:ext cx="1095375" cy="803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会员数据</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活动数据</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业绩数据</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r>
              <a:rPr lang="zh-CN" altLang="en-US" sz="900" dirty="0">
                <a:latin typeface="Arial" panose="020B0604020202020204" pitchFamily="34" charset="0"/>
                <a:ea typeface="微软雅黑" panose="020B0503020204020204" pitchFamily="34" charset="-122"/>
                <a:sym typeface="Arial" panose="020B0604020202020204" pitchFamily="34" charset="0"/>
              </a:rPr>
              <a:t>商品数据</a:t>
            </a: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a:p>
            <a:pPr marL="128588" indent="-128588" algn="ctr" eaLnBrk="1" hangingPunct="1">
              <a:spcBef>
                <a:spcPct val="20000"/>
              </a:spcBef>
              <a:buFont typeface="Wingdings" charset="2"/>
              <a:buChar char="Ø"/>
            </a:pPr>
            <a:endParaRPr lang="en-US" altLang="zh-CN" sz="900"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nvSpPr>
        <p:spPr>
          <a:xfrm>
            <a:off x="740778" y="3813598"/>
            <a:ext cx="1375735" cy="284693"/>
          </a:xfrm>
          <a:prstGeom prst="rect">
            <a:avLst/>
          </a:prstGeom>
          <a:noFill/>
        </p:spPr>
        <p:txBody>
          <a:bodyPr wrap="square" lIns="68580" tIns="34290" rIns="68580" bIns="34290" rtlCol="0">
            <a:spAutoFit/>
          </a:bodyPr>
          <a:lstStyle/>
          <a:p>
            <a:pPr algn="ctr"/>
            <a:r>
              <a:rPr kumimoji="1" lang="zh-CN" altLang="en-US" sz="1400" dirty="0">
                <a:solidFill>
                  <a:srgbClr val="FF0000"/>
                </a:solidFill>
                <a:latin typeface="微软雅黑"/>
                <a:ea typeface="微软雅黑"/>
                <a:cs typeface="微软雅黑"/>
              </a:rPr>
              <a:t>会员数据沉淀</a:t>
            </a:r>
          </a:p>
        </p:txBody>
      </p:sp>
      <p:sp>
        <p:nvSpPr>
          <p:cNvPr id="59" name="文本框 58"/>
          <p:cNvSpPr txBox="1"/>
          <p:nvPr/>
        </p:nvSpPr>
        <p:spPr>
          <a:xfrm>
            <a:off x="2931908" y="3808821"/>
            <a:ext cx="1314346" cy="284693"/>
          </a:xfrm>
          <a:prstGeom prst="rect">
            <a:avLst/>
          </a:prstGeom>
          <a:noFill/>
        </p:spPr>
        <p:txBody>
          <a:bodyPr wrap="square" lIns="68580" tIns="34290" rIns="68580" bIns="34290" rtlCol="0">
            <a:spAutoFit/>
          </a:bodyPr>
          <a:lstStyle/>
          <a:p>
            <a:pPr algn="ctr"/>
            <a:r>
              <a:rPr kumimoji="1" lang="zh-CN" altLang="en-US" sz="1400" dirty="0">
                <a:solidFill>
                  <a:srgbClr val="FF0000"/>
                </a:solidFill>
                <a:latin typeface="微软雅黑"/>
                <a:ea typeface="微软雅黑"/>
                <a:cs typeface="微软雅黑"/>
              </a:rPr>
              <a:t>会员转化提升</a:t>
            </a:r>
          </a:p>
        </p:txBody>
      </p:sp>
      <p:sp>
        <p:nvSpPr>
          <p:cNvPr id="60" name="文本框 59"/>
          <p:cNvSpPr txBox="1"/>
          <p:nvPr/>
        </p:nvSpPr>
        <p:spPr>
          <a:xfrm>
            <a:off x="5246843" y="3782358"/>
            <a:ext cx="1248206" cy="284693"/>
          </a:xfrm>
          <a:prstGeom prst="rect">
            <a:avLst/>
          </a:prstGeom>
          <a:noFill/>
        </p:spPr>
        <p:txBody>
          <a:bodyPr wrap="square" lIns="68580" tIns="34290" rIns="68580" bIns="34290" rtlCol="0">
            <a:spAutoFit/>
          </a:bodyPr>
          <a:lstStyle/>
          <a:p>
            <a:pPr algn="ctr"/>
            <a:r>
              <a:rPr kumimoji="1" lang="zh-CN" altLang="en-US" sz="1400" dirty="0">
                <a:solidFill>
                  <a:srgbClr val="FF0000"/>
                </a:solidFill>
                <a:latin typeface="微软雅黑"/>
                <a:ea typeface="微软雅黑"/>
                <a:cs typeface="微软雅黑"/>
              </a:rPr>
              <a:t>管理效率提升</a:t>
            </a:r>
          </a:p>
        </p:txBody>
      </p:sp>
      <p:sp>
        <p:nvSpPr>
          <p:cNvPr id="61" name="文本框 60"/>
          <p:cNvSpPr txBox="1"/>
          <p:nvPr/>
        </p:nvSpPr>
        <p:spPr>
          <a:xfrm>
            <a:off x="7451200" y="3790811"/>
            <a:ext cx="1248206" cy="284693"/>
          </a:xfrm>
          <a:prstGeom prst="rect">
            <a:avLst/>
          </a:prstGeom>
          <a:noFill/>
        </p:spPr>
        <p:txBody>
          <a:bodyPr wrap="square" lIns="68580" tIns="34290" rIns="68580" bIns="34290" rtlCol="0">
            <a:spAutoFit/>
          </a:bodyPr>
          <a:lstStyle/>
          <a:p>
            <a:pPr algn="ctr"/>
            <a:r>
              <a:rPr kumimoji="1" lang="zh-CN" altLang="en-US" sz="1400" dirty="0">
                <a:solidFill>
                  <a:srgbClr val="FF0000"/>
                </a:solidFill>
                <a:latin typeface="微软雅黑"/>
                <a:ea typeface="微软雅黑"/>
                <a:cs typeface="微软雅黑"/>
              </a:rPr>
              <a:t>数据运营应用</a:t>
            </a:r>
          </a:p>
        </p:txBody>
      </p:sp>
      <p:sp>
        <p:nvSpPr>
          <p:cNvPr id="62" name="矩形 61"/>
          <p:cNvSpPr/>
          <p:nvPr/>
        </p:nvSpPr>
        <p:spPr>
          <a:xfrm>
            <a:off x="1284383" y="4261278"/>
            <a:ext cx="6523988" cy="780214"/>
          </a:xfrm>
          <a:prstGeom prst="rect">
            <a:avLst/>
          </a:prstGeom>
        </p:spPr>
        <p:txBody>
          <a:bodyPr wrap="square" lIns="68580" tIns="34290" rIns="68580" bIns="34290">
            <a:spAutoFit/>
          </a:bodyPr>
          <a:lstStyle/>
          <a:p>
            <a:pPr algn="ctr" eaLnBrk="1" hangingPunct="1">
              <a:lnSpc>
                <a:spcPct val="120000"/>
              </a:lnSpc>
              <a:spcBef>
                <a:spcPct val="20000"/>
              </a:spcBef>
            </a:pPr>
            <a:r>
              <a:rPr lang="zh-CN" altLang="en-US" dirty="0">
                <a:solidFill>
                  <a:srgbClr val="FF0000"/>
                </a:solidFill>
                <a:latin typeface="微软雅黑"/>
                <a:ea typeface="微软雅黑"/>
                <a:cs typeface="微软雅黑"/>
                <a:sym typeface="Arial" panose="020B0604020202020204" pitchFamily="34" charset="0"/>
              </a:rPr>
              <a:t>以消费者为中心</a:t>
            </a:r>
            <a:r>
              <a:rPr lang="zh-CN" altLang="zh-CN" dirty="0">
                <a:solidFill>
                  <a:srgbClr val="FF0000"/>
                </a:solidFill>
                <a:latin typeface="微软雅黑"/>
                <a:ea typeface="微软雅黑"/>
                <a:cs typeface="微软雅黑"/>
                <a:sym typeface="Arial" panose="020B0604020202020204" pitchFamily="34" charset="0"/>
              </a:rPr>
              <a:t>，</a:t>
            </a:r>
            <a:r>
              <a:rPr lang="zh-CN" altLang="en-US" dirty="0">
                <a:solidFill>
                  <a:srgbClr val="FF0000"/>
                </a:solidFill>
                <a:latin typeface="微软雅黑"/>
                <a:ea typeface="微软雅黑"/>
                <a:cs typeface="微软雅黑"/>
                <a:sym typeface="Arial" panose="020B0604020202020204" pitchFamily="34" charset="0"/>
              </a:rPr>
              <a:t>打通全渠道线上线下数据</a:t>
            </a:r>
            <a:endParaRPr lang="en-US" altLang="zh-CN" dirty="0">
              <a:solidFill>
                <a:srgbClr val="FF0000"/>
              </a:solidFill>
              <a:latin typeface="微软雅黑"/>
              <a:ea typeface="微软雅黑"/>
              <a:cs typeface="微软雅黑"/>
              <a:sym typeface="Arial" panose="020B0604020202020204" pitchFamily="34" charset="0"/>
            </a:endParaRPr>
          </a:p>
          <a:p>
            <a:pPr algn="ctr" eaLnBrk="1" hangingPunct="1">
              <a:lnSpc>
                <a:spcPct val="120000"/>
              </a:lnSpc>
              <a:spcBef>
                <a:spcPct val="20000"/>
              </a:spcBef>
            </a:pPr>
            <a:r>
              <a:rPr lang="zh-CN" altLang="en-US" dirty="0">
                <a:solidFill>
                  <a:srgbClr val="FF0000"/>
                </a:solidFill>
                <a:latin typeface="微软雅黑"/>
                <a:ea typeface="微软雅黑"/>
                <a:cs typeface="微软雅黑"/>
                <a:sym typeface="Arial" panose="020B0604020202020204" pitchFamily="34" charset="0"/>
              </a:rPr>
              <a:t>赋能门店终端最小单元导购，调度公司后台资源服务消费者</a:t>
            </a:r>
            <a:endParaRPr lang="en-US" altLang="zh-CN" dirty="0">
              <a:solidFill>
                <a:srgbClr val="FF0000"/>
              </a:solidFill>
              <a:latin typeface="微软雅黑"/>
              <a:ea typeface="微软雅黑"/>
              <a:cs typeface="微软雅黑"/>
              <a:sym typeface="Arial" panose="020B0604020202020204" pitchFamily="34" charset="0"/>
            </a:endParaRPr>
          </a:p>
        </p:txBody>
      </p:sp>
      <p:sp>
        <p:nvSpPr>
          <p:cNvPr id="63" name="任意多边形 6"/>
          <p:cNvSpPr/>
          <p:nvPr/>
        </p:nvSpPr>
        <p:spPr>
          <a:xfrm>
            <a:off x="6539788" y="1277786"/>
            <a:ext cx="751285" cy="751284"/>
          </a:xfrm>
          <a:custGeom>
            <a:avLst/>
            <a:gdLst>
              <a:gd name="connsiteX0" fmla="*/ 132624 w 1000557"/>
              <a:gd name="connsiteY0" fmla="*/ 382613 h 1000557"/>
              <a:gd name="connsiteX1" fmla="*/ 382613 w 1000557"/>
              <a:gd name="connsiteY1" fmla="*/ 382613 h 1000557"/>
              <a:gd name="connsiteX2" fmla="*/ 382613 w 1000557"/>
              <a:gd name="connsiteY2" fmla="*/ 132624 h 1000557"/>
              <a:gd name="connsiteX3" fmla="*/ 617944 w 1000557"/>
              <a:gd name="connsiteY3" fmla="*/ 132624 h 1000557"/>
              <a:gd name="connsiteX4" fmla="*/ 617944 w 1000557"/>
              <a:gd name="connsiteY4" fmla="*/ 382613 h 1000557"/>
              <a:gd name="connsiteX5" fmla="*/ 867933 w 1000557"/>
              <a:gd name="connsiteY5" fmla="*/ 382613 h 1000557"/>
              <a:gd name="connsiteX6" fmla="*/ 867933 w 1000557"/>
              <a:gd name="connsiteY6" fmla="*/ 617944 h 1000557"/>
              <a:gd name="connsiteX7" fmla="*/ 617944 w 1000557"/>
              <a:gd name="connsiteY7" fmla="*/ 617944 h 1000557"/>
              <a:gd name="connsiteX8" fmla="*/ 617944 w 1000557"/>
              <a:gd name="connsiteY8" fmla="*/ 867933 h 1000557"/>
              <a:gd name="connsiteX9" fmla="*/ 382613 w 1000557"/>
              <a:gd name="connsiteY9" fmla="*/ 867933 h 1000557"/>
              <a:gd name="connsiteX10" fmla="*/ 382613 w 1000557"/>
              <a:gd name="connsiteY10" fmla="*/ 617944 h 1000557"/>
              <a:gd name="connsiteX11" fmla="*/ 132624 w 1000557"/>
              <a:gd name="connsiteY11" fmla="*/ 617944 h 1000557"/>
              <a:gd name="connsiteX12" fmla="*/ 132624 w 1000557"/>
              <a:gd name="connsiteY12" fmla="*/ 382613 h 100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557" h="1000557">
                <a:moveTo>
                  <a:pt x="132624" y="382613"/>
                </a:moveTo>
                <a:lnTo>
                  <a:pt x="382613" y="382613"/>
                </a:lnTo>
                <a:lnTo>
                  <a:pt x="382613" y="132624"/>
                </a:lnTo>
                <a:lnTo>
                  <a:pt x="617944" y="132624"/>
                </a:lnTo>
                <a:lnTo>
                  <a:pt x="617944" y="382613"/>
                </a:lnTo>
                <a:lnTo>
                  <a:pt x="867933" y="382613"/>
                </a:lnTo>
                <a:lnTo>
                  <a:pt x="867933" y="617944"/>
                </a:lnTo>
                <a:lnTo>
                  <a:pt x="617944" y="617944"/>
                </a:lnTo>
                <a:lnTo>
                  <a:pt x="617944" y="867933"/>
                </a:lnTo>
                <a:lnTo>
                  <a:pt x="382613" y="867933"/>
                </a:lnTo>
                <a:lnTo>
                  <a:pt x="382613" y="617944"/>
                </a:lnTo>
                <a:lnTo>
                  <a:pt x="132624" y="617944"/>
                </a:lnTo>
                <a:lnTo>
                  <a:pt x="132624" y="382613"/>
                </a:lnTo>
                <a:close/>
              </a:path>
            </a:pathLst>
          </a:custGeom>
          <a:solidFill>
            <a:srgbClr val="FF6600"/>
          </a:solidFill>
          <a:ln>
            <a:noFill/>
          </a:ln>
          <a:effectLst/>
        </p:spPr>
        <p:style>
          <a:lnRef idx="0">
            <a:scrgbClr r="0" g="0" b="0"/>
          </a:lnRef>
          <a:fillRef idx="1">
            <a:scrgbClr r="0" g="0" b="0"/>
          </a:fillRef>
          <a:effectRef idx="0">
            <a:scrgbClr r="0" g="0" b="0"/>
          </a:effectRef>
          <a:fontRef idx="minor">
            <a:schemeClr val="lt1"/>
          </a:fontRef>
        </p:style>
        <p:txBody>
          <a:bodyPr lIns="99468" tIns="286960" rIns="99468" bIns="286960" spcCol="953" anchor="ctr"/>
          <a:lstStyle/>
          <a:p>
            <a:pPr algn="ctr" defTabSz="533400">
              <a:lnSpc>
                <a:spcPct val="90000"/>
              </a:lnSpc>
              <a:spcAft>
                <a:spcPct val="35000"/>
              </a:spcAft>
              <a:defRPr/>
            </a:pPr>
            <a:endParaRPr lang="en-US" sz="12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itle 1"/>
          <p:cNvSpPr txBox="1">
            <a:spLocks/>
          </p:cNvSpPr>
          <p:nvPr/>
        </p:nvSpPr>
        <p:spPr>
          <a:xfrm>
            <a:off x="857879" y="200199"/>
            <a:ext cx="385926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洽客工具服务消费者工具系统－</a:t>
            </a:r>
            <a:r>
              <a:rPr lang="zh-CN" altLang="en-US" sz="2000" b="1" dirty="0">
                <a:solidFill>
                  <a:srgbClr val="FF0000"/>
                </a:solidFill>
                <a:latin typeface="Arial"/>
                <a:ea typeface="方正兰亭超细黑简体"/>
                <a:cs typeface="+mn-ea"/>
                <a:sym typeface="Arial"/>
              </a:rPr>
              <a:t>产品</a:t>
            </a:r>
            <a:endParaRPr lang="en-GB" altLang="zh-CN" sz="2000" b="1" dirty="0">
              <a:solidFill>
                <a:srgbClr val="FF0000"/>
              </a:solidFill>
              <a:latin typeface="Arial"/>
              <a:ea typeface="方正兰亭超细黑简体"/>
              <a:cs typeface="+mn-ea"/>
              <a:sym typeface="Arial"/>
            </a:endParaRPr>
          </a:p>
        </p:txBody>
      </p:sp>
      <p:sp>
        <p:nvSpPr>
          <p:cNvPr id="2" name="日期占位符 1"/>
          <p:cNvSpPr>
            <a:spLocks noGrp="1"/>
          </p:cNvSpPr>
          <p:nvPr>
            <p:ph type="dt" sz="half" idx="10"/>
          </p:nvPr>
        </p:nvSpPr>
        <p:spPr/>
        <p:txBody>
          <a:bodyPr/>
          <a:lstStyle/>
          <a:p>
            <a:fld id="{160FA6F9-E585-0D42-9657-E1D82CA27A19}"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24</a:t>
            </a:fld>
            <a:endParaRPr lang="zh-CN" altLang="en-US"/>
          </a:p>
        </p:txBody>
      </p:sp>
    </p:spTree>
    <p:extLst>
      <p:ext uri="{BB962C8B-B14F-4D97-AF65-F5344CB8AC3E}">
        <p14:creationId xmlns:p14="http://schemas.microsoft.com/office/powerpoint/2010/main" val="1975513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68511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洽客一站式新零售服务解决方案</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8" name="Oval 96"/>
          <p:cNvSpPr>
            <a:spLocks noChangeArrowheads="1"/>
          </p:cNvSpPr>
          <p:nvPr/>
        </p:nvSpPr>
        <p:spPr bwMode="auto">
          <a:xfrm>
            <a:off x="1896859" y="2071575"/>
            <a:ext cx="1245031" cy="1060902"/>
          </a:xfrm>
          <a:prstGeom prst="ellipse">
            <a:avLst/>
          </a:prstGeom>
          <a:solidFill>
            <a:srgbClr val="FF0000"/>
          </a:solidFill>
          <a:ln w="38100">
            <a:solidFill>
              <a:schemeClr val="bg1">
                <a:lumMod val="85000"/>
              </a:schemeClr>
            </a:solidFill>
          </a:ln>
          <a:effectLst/>
          <a:extLst/>
        </p:spPr>
        <p:txBody>
          <a:bodyPr wrap="square" lIns="0" rIns="0" anchor="ctr">
            <a:norm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咨询业务</a:t>
            </a:r>
          </a:p>
        </p:txBody>
      </p:sp>
      <p:sp>
        <p:nvSpPr>
          <p:cNvPr id="9" name="Oval 102"/>
          <p:cNvSpPr>
            <a:spLocks noChangeArrowheads="1"/>
          </p:cNvSpPr>
          <p:nvPr/>
        </p:nvSpPr>
        <p:spPr bwMode="auto">
          <a:xfrm>
            <a:off x="4793643" y="2131106"/>
            <a:ext cx="1245031" cy="1060902"/>
          </a:xfrm>
          <a:prstGeom prst="ellipse">
            <a:avLst/>
          </a:prstGeom>
          <a:solidFill>
            <a:schemeClr val="accent6">
              <a:lumMod val="75000"/>
            </a:schemeClr>
          </a:solidFill>
          <a:ln w="38100">
            <a:solidFill>
              <a:schemeClr val="bg1">
                <a:lumMod val="85000"/>
              </a:schemeClr>
            </a:solidFill>
          </a:ln>
          <a:effectLst/>
          <a:extLst/>
        </p:spPr>
        <p:txBody>
          <a:bodyPr wrap="square" lIns="0" rIns="0" anchor="ctr">
            <a:norm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培训落地</a:t>
            </a:r>
          </a:p>
        </p:txBody>
      </p:sp>
      <p:sp>
        <p:nvSpPr>
          <p:cNvPr id="10" name="Oval 108"/>
          <p:cNvSpPr>
            <a:spLocks noChangeArrowheads="1"/>
          </p:cNvSpPr>
          <p:nvPr/>
        </p:nvSpPr>
        <p:spPr bwMode="auto">
          <a:xfrm>
            <a:off x="3314991" y="1645562"/>
            <a:ext cx="1244936" cy="1060692"/>
          </a:xfrm>
          <a:prstGeom prst="ellipse">
            <a:avLst/>
          </a:prstGeom>
          <a:solidFill>
            <a:schemeClr val="accent1"/>
          </a:solidFill>
          <a:ln w="38100">
            <a:solidFill>
              <a:schemeClr val="bg1">
                <a:lumMod val="85000"/>
              </a:schemeClr>
            </a:solidFill>
          </a:ln>
          <a:effectLst/>
          <a:extLst/>
        </p:spPr>
        <p:txBody>
          <a:bodyPr wrap="square" lIns="0" rIns="0" anchor="ctr">
            <a:norm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系统定制</a:t>
            </a:r>
          </a:p>
        </p:txBody>
      </p:sp>
      <p:sp>
        <p:nvSpPr>
          <p:cNvPr id="11" name="AutoShape 46"/>
          <p:cNvSpPr>
            <a:spLocks noChangeArrowheads="1"/>
          </p:cNvSpPr>
          <p:nvPr/>
        </p:nvSpPr>
        <p:spPr bwMode="auto">
          <a:xfrm>
            <a:off x="3594640" y="2804131"/>
            <a:ext cx="685800" cy="565547"/>
          </a:xfrm>
          <a:prstGeom prst="upArrow">
            <a:avLst>
              <a:gd name="adj1" fmla="val 52833"/>
              <a:gd name="adj2" fmla="val 45940"/>
            </a:avLst>
          </a:prstGeom>
          <a:solidFill>
            <a:srgbClr val="3366FF"/>
          </a:solidFill>
          <a:ln w="9525" algn="ctr">
            <a:noFill/>
            <a:miter lim="800000"/>
            <a:headEnd/>
            <a:tailEnd/>
          </a:ln>
        </p:spPr>
        <p:txBody>
          <a:bodyPr wrap="none" anchor="ctr"/>
          <a:lstStyle/>
          <a:p>
            <a:pPr latinLnBrk="1">
              <a:defRPr/>
            </a:pPr>
            <a:endParaRPr kumimoji="1" lang="ko-KR" altLang="ko-KR" sz="1013">
              <a:latin typeface="微软雅黑" panose="020B0503020204020204" pitchFamily="34" charset="-122"/>
              <a:ea typeface="Gulim" pitchFamily="34" charset="-127"/>
            </a:endParaRPr>
          </a:p>
        </p:txBody>
      </p:sp>
      <p:sp>
        <p:nvSpPr>
          <p:cNvPr id="18" name="AutoShape 65"/>
          <p:cNvSpPr>
            <a:spLocks noChangeArrowheads="1"/>
          </p:cNvSpPr>
          <p:nvPr/>
        </p:nvSpPr>
        <p:spPr bwMode="auto">
          <a:xfrm rot="-2367420">
            <a:off x="2617216" y="3062559"/>
            <a:ext cx="685800" cy="565547"/>
          </a:xfrm>
          <a:prstGeom prst="upArrow">
            <a:avLst>
              <a:gd name="adj1" fmla="val 52833"/>
              <a:gd name="adj2" fmla="val 45940"/>
            </a:avLst>
          </a:prstGeom>
          <a:solidFill>
            <a:srgbClr val="FF0000"/>
          </a:solidFill>
          <a:ln w="9525" algn="ctr">
            <a:noFill/>
            <a:miter lim="800000"/>
            <a:headEnd/>
            <a:tailEnd/>
          </a:ln>
        </p:spPr>
        <p:txBody>
          <a:bodyPr wrap="none" anchor="ctr"/>
          <a:lstStyle/>
          <a:p>
            <a:pPr latinLnBrk="1">
              <a:defRPr/>
            </a:pPr>
            <a:endParaRPr kumimoji="1" lang="ko-KR" altLang="ko-KR" sz="1013">
              <a:latin typeface="微软雅黑" panose="020B0503020204020204" pitchFamily="34" charset="-122"/>
              <a:ea typeface="Gulim" pitchFamily="34" charset="-127"/>
            </a:endParaRPr>
          </a:p>
        </p:txBody>
      </p:sp>
      <p:sp>
        <p:nvSpPr>
          <p:cNvPr id="19" name="AutoShape 66"/>
          <p:cNvSpPr>
            <a:spLocks noChangeArrowheads="1"/>
          </p:cNvSpPr>
          <p:nvPr/>
        </p:nvSpPr>
        <p:spPr bwMode="auto">
          <a:xfrm rot="2480061">
            <a:off x="4529352" y="3061369"/>
            <a:ext cx="685800" cy="565547"/>
          </a:xfrm>
          <a:prstGeom prst="upArrow">
            <a:avLst>
              <a:gd name="adj1" fmla="val 52833"/>
              <a:gd name="adj2" fmla="val 45940"/>
            </a:avLst>
          </a:prstGeom>
          <a:solidFill>
            <a:srgbClr val="548235"/>
          </a:solidFill>
          <a:ln w="9525" algn="ctr">
            <a:noFill/>
            <a:miter lim="800000"/>
            <a:headEnd/>
            <a:tailEnd/>
          </a:ln>
        </p:spPr>
        <p:txBody>
          <a:bodyPr wrap="none" anchor="ctr"/>
          <a:lstStyle/>
          <a:p>
            <a:pPr latinLnBrk="1">
              <a:defRPr/>
            </a:pPr>
            <a:endParaRPr kumimoji="1" lang="ko-KR" altLang="ko-KR" sz="1013">
              <a:latin typeface="微软雅黑" panose="020B0503020204020204" pitchFamily="34" charset="-122"/>
              <a:ea typeface="Gulim" pitchFamily="34" charset="-127"/>
            </a:endParaRPr>
          </a:p>
        </p:txBody>
      </p:sp>
      <p:sp>
        <p:nvSpPr>
          <p:cNvPr id="20" name="文本框 19"/>
          <p:cNvSpPr txBox="1"/>
          <p:nvPr/>
        </p:nvSpPr>
        <p:spPr>
          <a:xfrm>
            <a:off x="1898679" y="3779894"/>
            <a:ext cx="4237877"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为零售企业提供一站式新零售服务解决方案</a:t>
            </a:r>
          </a:p>
        </p:txBody>
      </p:sp>
      <p:sp>
        <p:nvSpPr>
          <p:cNvPr id="2" name="矩形 1"/>
          <p:cNvSpPr/>
          <p:nvPr/>
        </p:nvSpPr>
        <p:spPr>
          <a:xfrm>
            <a:off x="1503634" y="1654230"/>
            <a:ext cx="1569660" cy="315471"/>
          </a:xfrm>
          <a:prstGeom prst="rect">
            <a:avLst/>
          </a:prstGeom>
        </p:spPr>
        <p:txBody>
          <a:bodyPr wrap="none">
            <a:spAutoFit/>
          </a:bodyPr>
          <a:lstStyle/>
          <a:p>
            <a:pPr lvl="0">
              <a:lnSpc>
                <a:spcPct val="125000"/>
              </a:lnSpc>
              <a:spcBef>
                <a:spcPts val="450"/>
              </a:spcBef>
            </a:pPr>
            <a:r>
              <a:rPr lang="zh-CN" altLang="en-US" sz="1200" dirty="0">
                <a:solidFill>
                  <a:prstClr val="black"/>
                </a:solidFill>
                <a:latin typeface="微软雅黑" panose="020B0503020204020204" pitchFamily="34" charset="-122"/>
                <a:ea typeface="微软雅黑" panose="020B0503020204020204" pitchFamily="34" charset="-122"/>
              </a:rPr>
              <a:t>新零售业务流程梳理</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3170365" y="1232756"/>
            <a:ext cx="1569660" cy="315471"/>
          </a:xfrm>
          <a:prstGeom prst="rect">
            <a:avLst/>
          </a:prstGeom>
        </p:spPr>
        <p:txBody>
          <a:bodyPr wrap="none">
            <a:spAutoFit/>
          </a:bodyPr>
          <a:lstStyle/>
          <a:p>
            <a:pPr lvl="0">
              <a:lnSpc>
                <a:spcPct val="125000"/>
              </a:lnSpc>
              <a:spcBef>
                <a:spcPts val="450"/>
              </a:spcBef>
            </a:pPr>
            <a:r>
              <a:rPr lang="zh-CN" altLang="en-US" sz="1200" dirty="0">
                <a:solidFill>
                  <a:prstClr val="black"/>
                </a:solidFill>
                <a:latin typeface="微软雅黑" panose="020B0503020204020204" pitchFamily="34" charset="-122"/>
                <a:ea typeface="微软雅黑" panose="020B0503020204020204" pitchFamily="34" charset="-122"/>
              </a:rPr>
              <a:t>新零售系统量身打造</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4898149" y="1763669"/>
            <a:ext cx="1261884" cy="315471"/>
          </a:xfrm>
          <a:prstGeom prst="rect">
            <a:avLst/>
          </a:prstGeom>
        </p:spPr>
        <p:txBody>
          <a:bodyPr wrap="none">
            <a:spAutoFit/>
          </a:bodyPr>
          <a:lstStyle/>
          <a:p>
            <a:pPr lvl="0">
              <a:lnSpc>
                <a:spcPct val="125000"/>
              </a:lnSpc>
              <a:spcBef>
                <a:spcPts val="450"/>
              </a:spcBef>
            </a:pPr>
            <a:r>
              <a:rPr lang="zh-CN" altLang="en-US" sz="1200" dirty="0">
                <a:solidFill>
                  <a:prstClr val="black"/>
                </a:solidFill>
                <a:latin typeface="微软雅黑" panose="020B0503020204020204" pitchFamily="34" charset="-122"/>
                <a:ea typeface="微软雅黑" panose="020B0503020204020204" pitchFamily="34" charset="-122"/>
              </a:rPr>
              <a:t>新零售培训带教</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lstStyle/>
          <a:p>
            <a:fld id="{BE007B25-B948-804B-9AC2-075FFEC2B322}" type="datetime1">
              <a:rPr lang="zh-CN" altLang="en-US" smtClean="0"/>
              <a:t>2017/9/21</a:t>
            </a:fld>
            <a:endParaRPr lang="zh-CN" altLang="en-US"/>
          </a:p>
        </p:txBody>
      </p:sp>
      <p:sp>
        <p:nvSpPr>
          <p:cNvPr id="6" name="幻灯片编号占位符 5"/>
          <p:cNvSpPr>
            <a:spLocks noGrp="1"/>
          </p:cNvSpPr>
          <p:nvPr>
            <p:ph type="sldNum" sz="quarter" idx="12"/>
          </p:nvPr>
        </p:nvSpPr>
        <p:spPr/>
        <p:txBody>
          <a:bodyPr/>
          <a:lstStyle/>
          <a:p>
            <a:fld id="{FAEB12DD-E797-44F6-9BCC-EF71B9671ECC}" type="slidenum">
              <a:rPr lang="zh-CN" altLang="en-US" smtClean="0"/>
              <a:t>25</a:t>
            </a:fld>
            <a:endParaRPr lang="zh-CN" altLang="en-US"/>
          </a:p>
        </p:txBody>
      </p:sp>
    </p:spTree>
    <p:extLst>
      <p:ext uri="{BB962C8B-B14F-4D97-AF65-F5344CB8AC3E}">
        <p14:creationId xmlns:p14="http://schemas.microsoft.com/office/powerpoint/2010/main" val="17508878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par>
                          <p:cTn id="34" fill="hold">
                            <p:stCondLst>
                              <p:cond delay="4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animBg="1"/>
      <p:bldP spid="19" grpId="0" animBg="1"/>
      <p:bldP spid="20" grpId="0"/>
      <p:bldP spid="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8" name="矩形 7"/>
          <p:cNvSpPr/>
          <p:nvPr/>
        </p:nvSpPr>
        <p:spPr>
          <a:xfrm>
            <a:off x="3518723" y="1761991"/>
            <a:ext cx="1101437" cy="862826"/>
          </a:xfrm>
          <a:prstGeom prst="rect">
            <a:avLst/>
          </a:prstGeom>
          <a:solidFill>
            <a:schemeClr val="accent1"/>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100" b="1" dirty="0">
                <a:latin typeface="微软雅黑" panose="020B0503020204020204" pitchFamily="34" charset="-122"/>
                <a:ea typeface="微软雅黑" panose="020B0503020204020204" pitchFamily="34" charset="-122"/>
              </a:rPr>
              <a:t>01</a:t>
            </a:r>
          </a:p>
        </p:txBody>
      </p:sp>
      <p:sp>
        <p:nvSpPr>
          <p:cNvPr id="9" name="矩形 8"/>
          <p:cNvSpPr/>
          <p:nvPr/>
        </p:nvSpPr>
        <p:spPr>
          <a:xfrm>
            <a:off x="4349345" y="1761991"/>
            <a:ext cx="1101437" cy="862826"/>
          </a:xfrm>
          <a:prstGeom prst="rect">
            <a:avLst/>
          </a:prstGeom>
          <a:solidFill>
            <a:srgbClr val="4472C4"/>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100" b="1" dirty="0">
                <a:latin typeface="微软雅黑" panose="020B0503020204020204" pitchFamily="34" charset="-122"/>
                <a:ea typeface="微软雅黑" panose="020B0503020204020204" pitchFamily="34" charset="-122"/>
              </a:rPr>
              <a:t>02</a:t>
            </a:r>
          </a:p>
        </p:txBody>
      </p:sp>
      <p:sp>
        <p:nvSpPr>
          <p:cNvPr id="10" name="矩形 9"/>
          <p:cNvSpPr/>
          <p:nvPr/>
        </p:nvSpPr>
        <p:spPr>
          <a:xfrm>
            <a:off x="711638" y="1630092"/>
            <a:ext cx="2922968" cy="65932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r>
              <a:rPr lang="zh-CN" altLang="en-US" sz="2400" b="1" dirty="0">
                <a:solidFill>
                  <a:schemeClr val="bg1"/>
                </a:solidFill>
                <a:latin typeface="微软雅黑"/>
                <a:ea typeface="微软雅黑"/>
                <a:cs typeface="微软雅黑"/>
                <a:sym typeface="Arial" panose="020B0604020202020204" pitchFamily="34" charset="0"/>
              </a:rPr>
              <a:t>产品</a:t>
            </a:r>
            <a:r>
              <a:rPr lang="en-US" altLang="zh-CN" sz="2400" b="1" dirty="0">
                <a:solidFill>
                  <a:schemeClr val="bg1"/>
                </a:solidFill>
                <a:latin typeface="微软雅黑"/>
                <a:ea typeface="微软雅黑"/>
                <a:cs typeface="微软雅黑"/>
                <a:sym typeface="Arial" panose="020B0604020202020204" pitchFamily="34" charset="0"/>
              </a:rPr>
              <a:t>+</a:t>
            </a:r>
            <a:r>
              <a:rPr lang="zh-CN" altLang="en-US" sz="2400" b="1" dirty="0">
                <a:solidFill>
                  <a:schemeClr val="bg1"/>
                </a:solidFill>
                <a:latin typeface="微软雅黑"/>
                <a:ea typeface="微软雅黑"/>
                <a:cs typeface="微软雅黑"/>
                <a:sym typeface="Arial" panose="020B0604020202020204" pitchFamily="34" charset="0"/>
              </a:rPr>
              <a:t>服务</a:t>
            </a:r>
            <a:endParaRPr lang="en-US" altLang="zh-CN" sz="2400" b="1" dirty="0">
              <a:solidFill>
                <a:schemeClr val="bg1"/>
              </a:solidFill>
              <a:latin typeface="微软雅黑"/>
              <a:ea typeface="微软雅黑"/>
              <a:cs typeface="微软雅黑"/>
              <a:sym typeface="Arial" panose="020B0604020202020204" pitchFamily="34" charset="0"/>
            </a:endParaRPr>
          </a:p>
        </p:txBody>
      </p:sp>
      <p:sp>
        <p:nvSpPr>
          <p:cNvPr id="11" name="矩形 10"/>
          <p:cNvSpPr/>
          <p:nvPr/>
        </p:nvSpPr>
        <p:spPr>
          <a:xfrm>
            <a:off x="5334899" y="1630092"/>
            <a:ext cx="2922968" cy="659329"/>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spcBef>
                <a:spcPct val="20000"/>
              </a:spcBef>
            </a:pPr>
            <a:r>
              <a:rPr lang="zh-CN" altLang="en-US" sz="2400" b="1" dirty="0">
                <a:solidFill>
                  <a:schemeClr val="bg1"/>
                </a:solidFill>
                <a:latin typeface="微软雅黑"/>
                <a:ea typeface="微软雅黑"/>
                <a:cs typeface="微软雅黑"/>
                <a:sym typeface="Arial" panose="020B0604020202020204" pitchFamily="34" charset="0"/>
              </a:rPr>
              <a:t>高频</a:t>
            </a:r>
            <a:r>
              <a:rPr lang="en-US" altLang="zh-CN" sz="2400" b="1" dirty="0">
                <a:solidFill>
                  <a:schemeClr val="bg1"/>
                </a:solidFill>
                <a:latin typeface="微软雅黑"/>
                <a:ea typeface="微软雅黑"/>
                <a:cs typeface="微软雅黑"/>
                <a:sym typeface="Arial" panose="020B0604020202020204" pitchFamily="34" charset="0"/>
              </a:rPr>
              <a:t>+</a:t>
            </a:r>
            <a:r>
              <a:rPr lang="zh-CN" altLang="en-US" sz="2400" b="1" dirty="0">
                <a:solidFill>
                  <a:schemeClr val="bg1"/>
                </a:solidFill>
                <a:latin typeface="微软雅黑"/>
                <a:ea typeface="微软雅黑"/>
                <a:cs typeface="微软雅黑"/>
                <a:sym typeface="Arial" panose="020B0604020202020204" pitchFamily="34" charset="0"/>
              </a:rPr>
              <a:t>低频</a:t>
            </a:r>
            <a:endParaRPr lang="en-US" altLang="zh-CN" sz="2400" b="1" dirty="0">
              <a:solidFill>
                <a:schemeClr val="bg1"/>
              </a:solidFill>
              <a:latin typeface="微软雅黑"/>
              <a:ea typeface="微软雅黑"/>
              <a:cs typeface="微软雅黑"/>
              <a:sym typeface="Arial" panose="020B0604020202020204" pitchFamily="34" charset="0"/>
            </a:endParaRPr>
          </a:p>
        </p:txBody>
      </p:sp>
      <p:sp>
        <p:nvSpPr>
          <p:cNvPr id="18" name="矩形 17"/>
          <p:cNvSpPr/>
          <p:nvPr/>
        </p:nvSpPr>
        <p:spPr>
          <a:xfrm>
            <a:off x="3518723" y="2709961"/>
            <a:ext cx="1101437" cy="862826"/>
          </a:xfrm>
          <a:prstGeom prst="rect">
            <a:avLst/>
          </a:prstGeom>
          <a:solidFill>
            <a:srgbClr val="4472C4"/>
          </a:solidFill>
          <a:ln>
            <a:noFill/>
          </a:ln>
          <a:effectLst/>
          <a:scene3d>
            <a:camera prst="orthographicFront">
              <a:rot lat="240000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100" b="1" dirty="0">
                <a:latin typeface="微软雅黑" panose="020B0503020204020204" pitchFamily="34" charset="-122"/>
                <a:ea typeface="微软雅黑" panose="020B0503020204020204" pitchFamily="34" charset="-122"/>
              </a:rPr>
              <a:t>03</a:t>
            </a:r>
          </a:p>
        </p:txBody>
      </p:sp>
      <p:sp>
        <p:nvSpPr>
          <p:cNvPr id="19" name="矩形 18"/>
          <p:cNvSpPr/>
          <p:nvPr/>
        </p:nvSpPr>
        <p:spPr>
          <a:xfrm>
            <a:off x="4349345" y="2709961"/>
            <a:ext cx="1101437" cy="862826"/>
          </a:xfrm>
          <a:prstGeom prst="rect">
            <a:avLst/>
          </a:prstGeom>
          <a:solidFill>
            <a:schemeClr val="accent1"/>
          </a:solidFill>
          <a:ln>
            <a:noFill/>
          </a:ln>
          <a:effectLst/>
          <a:scene3d>
            <a:camera prst="orthographicFront">
              <a:rot lat="2400000" lon="19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100" b="1" dirty="0">
                <a:latin typeface="微软雅黑" panose="020B0503020204020204" pitchFamily="34" charset="-122"/>
                <a:ea typeface="微软雅黑" panose="020B0503020204020204" pitchFamily="34" charset="-122"/>
              </a:rPr>
              <a:t>04</a:t>
            </a:r>
          </a:p>
        </p:txBody>
      </p:sp>
      <p:sp>
        <p:nvSpPr>
          <p:cNvPr id="20" name="矩形 19"/>
          <p:cNvSpPr/>
          <p:nvPr/>
        </p:nvSpPr>
        <p:spPr>
          <a:xfrm>
            <a:off x="711638" y="2578061"/>
            <a:ext cx="2922968" cy="659329"/>
          </a:xfrm>
          <a:prstGeom prst="rect">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spcBef>
                <a:spcPct val="20000"/>
              </a:spcBef>
            </a:pPr>
            <a:r>
              <a:rPr lang="zh-CN" altLang="en-US" sz="2400" b="1" dirty="0">
                <a:solidFill>
                  <a:schemeClr val="bg1"/>
                </a:solidFill>
                <a:latin typeface="微软雅黑"/>
                <a:ea typeface="微软雅黑"/>
                <a:cs typeface="微软雅黑"/>
                <a:sym typeface="Arial" panose="020B0604020202020204" pitchFamily="34" charset="0"/>
              </a:rPr>
              <a:t>完整</a:t>
            </a:r>
            <a:r>
              <a:rPr lang="en-US" altLang="zh-CN" sz="2400" b="1" dirty="0">
                <a:solidFill>
                  <a:schemeClr val="bg1"/>
                </a:solidFill>
                <a:latin typeface="微软雅黑"/>
                <a:ea typeface="微软雅黑"/>
                <a:cs typeface="微软雅黑"/>
                <a:sym typeface="Arial" panose="020B0604020202020204" pitchFamily="34" charset="0"/>
              </a:rPr>
              <a:t>+</a:t>
            </a:r>
            <a:r>
              <a:rPr lang="zh-CN" altLang="en-US" sz="2400" b="1" dirty="0">
                <a:solidFill>
                  <a:schemeClr val="bg1"/>
                </a:solidFill>
                <a:latin typeface="微软雅黑"/>
                <a:ea typeface="微软雅黑"/>
                <a:cs typeface="微软雅黑"/>
                <a:sym typeface="Arial" panose="020B0604020202020204" pitchFamily="34" charset="0"/>
              </a:rPr>
              <a:t>碎片</a:t>
            </a:r>
            <a:endParaRPr lang="en-US" altLang="zh-CN" sz="2400" b="1" dirty="0">
              <a:solidFill>
                <a:schemeClr val="bg1"/>
              </a:solidFill>
              <a:latin typeface="微软雅黑"/>
              <a:ea typeface="微软雅黑"/>
              <a:cs typeface="微软雅黑"/>
              <a:sym typeface="Arial" panose="020B0604020202020204" pitchFamily="34" charset="0"/>
            </a:endParaRPr>
          </a:p>
        </p:txBody>
      </p:sp>
      <p:sp>
        <p:nvSpPr>
          <p:cNvPr id="21" name="矩形 20"/>
          <p:cNvSpPr/>
          <p:nvPr/>
        </p:nvSpPr>
        <p:spPr>
          <a:xfrm>
            <a:off x="5334899" y="2578061"/>
            <a:ext cx="2922968" cy="65932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spcBef>
                <a:spcPct val="20000"/>
              </a:spcBef>
            </a:pPr>
            <a:r>
              <a:rPr lang="zh-CN" altLang="en-US" sz="2400" b="1" dirty="0">
                <a:solidFill>
                  <a:schemeClr val="bg1"/>
                </a:solidFill>
                <a:latin typeface="微软雅黑"/>
                <a:ea typeface="微软雅黑"/>
                <a:cs typeface="微软雅黑"/>
                <a:sym typeface="Arial" panose="020B0604020202020204" pitchFamily="34" charset="0"/>
              </a:rPr>
              <a:t>到家</a:t>
            </a:r>
            <a:r>
              <a:rPr lang="en-US" altLang="zh-CN" sz="2400" b="1" dirty="0">
                <a:solidFill>
                  <a:schemeClr val="bg1"/>
                </a:solidFill>
                <a:latin typeface="微软雅黑"/>
                <a:ea typeface="微软雅黑"/>
                <a:cs typeface="微软雅黑"/>
                <a:sym typeface="Arial" panose="020B0604020202020204" pitchFamily="34" charset="0"/>
              </a:rPr>
              <a:t>+</a:t>
            </a:r>
            <a:r>
              <a:rPr lang="zh-CN" altLang="en-US" sz="2400" b="1" dirty="0">
                <a:solidFill>
                  <a:schemeClr val="bg1"/>
                </a:solidFill>
                <a:latin typeface="微软雅黑"/>
                <a:ea typeface="微软雅黑"/>
                <a:cs typeface="微软雅黑"/>
                <a:sym typeface="Arial" panose="020B0604020202020204" pitchFamily="34" charset="0"/>
              </a:rPr>
              <a:t>到店</a:t>
            </a:r>
            <a:endParaRPr lang="en-US" altLang="zh-CN" sz="2400" b="1" dirty="0">
              <a:solidFill>
                <a:schemeClr val="bg1"/>
              </a:solidFill>
              <a:latin typeface="微软雅黑"/>
              <a:ea typeface="微软雅黑"/>
              <a:cs typeface="微软雅黑"/>
              <a:sym typeface="Arial" panose="020B0604020202020204" pitchFamily="34" charset="0"/>
            </a:endParaRPr>
          </a:p>
        </p:txBody>
      </p:sp>
      <p:sp>
        <p:nvSpPr>
          <p:cNvPr id="22" name="文本框 21"/>
          <p:cNvSpPr txBox="1"/>
          <p:nvPr/>
        </p:nvSpPr>
        <p:spPr>
          <a:xfrm>
            <a:off x="712173" y="932895"/>
            <a:ext cx="755559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独创新零售业务重构方法，帮助企业有效梳理线上线下统一服务流程</a:t>
            </a:r>
            <a:endParaRPr lang="en-US" altLang="zh-CN" dirty="0">
              <a:latin typeface="微软雅黑" panose="020B0503020204020204" pitchFamily="34" charset="-122"/>
              <a:ea typeface="微软雅黑" panose="020B0503020204020204" pitchFamily="34" charset="-122"/>
            </a:endParaRPr>
          </a:p>
        </p:txBody>
      </p:sp>
      <p:sp>
        <p:nvSpPr>
          <p:cNvPr id="24" name="Title 1"/>
          <p:cNvSpPr txBox="1">
            <a:spLocks/>
          </p:cNvSpPr>
          <p:nvPr/>
        </p:nvSpPr>
        <p:spPr>
          <a:xfrm>
            <a:off x="857878" y="200199"/>
            <a:ext cx="518723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Arial"/>
                <a:ea typeface="方正兰亭超细黑简体"/>
                <a:cs typeface="+mn-ea"/>
                <a:sym typeface="Arial"/>
              </a:rPr>
              <a:t>1-</a:t>
            </a:r>
            <a:r>
              <a:rPr lang="zh-CN" altLang="en-US" sz="1800" b="1" dirty="0">
                <a:solidFill>
                  <a:schemeClr val="tx1">
                    <a:lumMod val="75000"/>
                    <a:lumOff val="25000"/>
                  </a:schemeClr>
                </a:solidFill>
                <a:latin typeface="Arial"/>
                <a:ea typeface="方正兰亭超细黑简体"/>
                <a:cs typeface="+mn-ea"/>
                <a:sym typeface="Arial"/>
              </a:rPr>
              <a:t>洽客新零售业务流程重构服务</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2" name="文本框 1"/>
          <p:cNvSpPr txBox="1"/>
          <p:nvPr/>
        </p:nvSpPr>
        <p:spPr>
          <a:xfrm>
            <a:off x="671679" y="3765368"/>
            <a:ext cx="7999092" cy="1046440"/>
          </a:xfrm>
          <a:prstGeom prst="rect">
            <a:avLst/>
          </a:prstGeom>
          <a:noFill/>
          <a:ln w="9525" cmpd="sng">
            <a:solidFill>
              <a:srgbClr val="0000FF"/>
            </a:solidFill>
          </a:ln>
        </p:spPr>
        <p:txBody>
          <a:bodyPr wrap="square" rtlCol="0">
            <a:spAutoFit/>
          </a:bodyPr>
          <a:lstStyle/>
          <a:p>
            <a:r>
              <a:rPr kumimoji="1" lang="zh-CN" altLang="en-US" sz="1600" dirty="0">
                <a:latin typeface="微软雅黑"/>
                <a:ea typeface="微软雅黑"/>
                <a:cs typeface="微软雅黑"/>
              </a:rPr>
              <a:t>服务内容：</a:t>
            </a:r>
            <a:r>
              <a:rPr kumimoji="1" lang="zh-CN" altLang="en-US" sz="1400" dirty="0">
                <a:latin typeface="微软雅黑"/>
                <a:ea typeface="微软雅黑"/>
                <a:cs typeface="微软雅黑"/>
              </a:rPr>
              <a:t>根据顾家家居消费者需求，整合重构现有企业商品、渠道、会员服务权益等资源，</a:t>
            </a:r>
            <a:endParaRPr kumimoji="1" lang="en-US" altLang="zh-CN" sz="1400" dirty="0">
              <a:latin typeface="微软雅黑"/>
              <a:ea typeface="微软雅黑"/>
              <a:cs typeface="微软雅黑"/>
            </a:endParaRPr>
          </a:p>
          <a:p>
            <a:r>
              <a:rPr kumimoji="1" lang="en-US" altLang="zh-CN" sz="1400" dirty="0">
                <a:latin typeface="微软雅黑"/>
                <a:ea typeface="微软雅黑"/>
                <a:cs typeface="微软雅黑"/>
              </a:rPr>
              <a:t>                   </a:t>
            </a:r>
            <a:r>
              <a:rPr kumimoji="1" lang="zh-CN" altLang="en-US" sz="1400" dirty="0">
                <a:latin typeface="微软雅黑"/>
                <a:ea typeface="微软雅黑"/>
                <a:cs typeface="微软雅黑"/>
              </a:rPr>
              <a:t>清晰梳理完成企业新零售业务流程。</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服务价值：</a:t>
            </a:r>
            <a:r>
              <a:rPr kumimoji="1" lang="zh-CN" altLang="en-US" sz="1400" dirty="0">
                <a:latin typeface="微软雅黑"/>
                <a:ea typeface="微软雅黑"/>
                <a:cs typeface="微软雅黑"/>
              </a:rPr>
              <a:t>提升消费者用户体验，提高企业销售业绩和管理效率。</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服务时间：</a:t>
            </a:r>
            <a:r>
              <a:rPr kumimoji="1" lang="en-US" altLang="zh-CN" sz="1400" dirty="0">
                <a:latin typeface="微软雅黑"/>
                <a:ea typeface="微软雅黑"/>
                <a:cs typeface="微软雅黑"/>
              </a:rPr>
              <a:t>1</a:t>
            </a:r>
            <a:r>
              <a:rPr kumimoji="1" lang="zh-CN" altLang="en-US" sz="1400" dirty="0">
                <a:latin typeface="微软雅黑"/>
                <a:ea typeface="微软雅黑"/>
                <a:cs typeface="微软雅黑"/>
              </a:rPr>
              <a:t>个月</a:t>
            </a:r>
            <a:endParaRPr kumimoji="1" lang="en-US" altLang="zh-CN" sz="1400" dirty="0">
              <a:latin typeface="微软雅黑"/>
              <a:ea typeface="微软雅黑"/>
              <a:cs typeface="微软雅黑"/>
            </a:endParaRPr>
          </a:p>
        </p:txBody>
      </p:sp>
      <p:sp>
        <p:nvSpPr>
          <p:cNvPr id="3" name="日期占位符 2"/>
          <p:cNvSpPr>
            <a:spLocks noGrp="1"/>
          </p:cNvSpPr>
          <p:nvPr>
            <p:ph type="dt" sz="half" idx="10"/>
          </p:nvPr>
        </p:nvSpPr>
        <p:spPr/>
        <p:txBody>
          <a:bodyPr/>
          <a:lstStyle/>
          <a:p>
            <a:fld id="{E476EADF-0A48-5041-A40B-BDA0EC33F89F}" type="datetime1">
              <a:rPr lang="zh-CN" altLang="en-US" smtClean="0"/>
              <a:t>2017/9/21</a:t>
            </a:fld>
            <a:endParaRPr lang="zh-CN" altLang="en-US" dirty="0"/>
          </a:p>
        </p:txBody>
      </p:sp>
      <p:sp>
        <p:nvSpPr>
          <p:cNvPr id="5" name="幻灯片编号占位符 4"/>
          <p:cNvSpPr>
            <a:spLocks noGrp="1"/>
          </p:cNvSpPr>
          <p:nvPr>
            <p:ph type="sldNum" sz="quarter" idx="12"/>
          </p:nvPr>
        </p:nvSpPr>
        <p:spPr/>
        <p:txBody>
          <a:bodyPr/>
          <a:lstStyle/>
          <a:p>
            <a:fld id="{FAEB12DD-E797-44F6-9BCC-EF71B9671ECC}" type="slidenum">
              <a:rPr lang="zh-CN" altLang="en-US" smtClean="0"/>
              <a:t>26</a:t>
            </a:fld>
            <a:endParaRPr lang="zh-CN" altLang="en-US"/>
          </a:p>
        </p:txBody>
      </p:sp>
    </p:spTree>
    <p:extLst>
      <p:ext uri="{BB962C8B-B14F-4D97-AF65-F5344CB8AC3E}">
        <p14:creationId xmlns:p14="http://schemas.microsoft.com/office/powerpoint/2010/main" val="27020534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195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2450"/>
                            </p:stCondLst>
                            <p:childTnLst>
                              <p:par>
                                <p:cTn id="13" presetID="2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1000"/>
                                        <p:tgtEl>
                                          <p:spTgt spid="10"/>
                                        </p:tgtEl>
                                      </p:cBhvr>
                                    </p:animEffect>
                                  </p:childTnLst>
                                </p:cTn>
                              </p:par>
                            </p:childTnLst>
                          </p:cTn>
                        </p:par>
                        <p:par>
                          <p:cTn id="16" fill="hold">
                            <p:stCondLst>
                              <p:cond delay="345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95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1000"/>
                                        <p:tgtEl>
                                          <p:spTgt spid="11"/>
                                        </p:tgtEl>
                                      </p:cBhvr>
                                    </p:animEffect>
                                  </p:childTnLst>
                                </p:cTn>
                              </p:par>
                            </p:childTnLst>
                          </p:cTn>
                        </p:par>
                        <p:par>
                          <p:cTn id="24" fill="hold">
                            <p:stCondLst>
                              <p:cond delay="4950"/>
                            </p:stCondLst>
                            <p:childTnLst>
                              <p:par>
                                <p:cTn id="25" presetID="22" presetClass="entr" presetSubtype="2"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par>
                          <p:cTn id="28" fill="hold">
                            <p:stCondLst>
                              <p:cond delay="5450"/>
                            </p:stCondLst>
                            <p:childTnLst>
                              <p:par>
                                <p:cTn id="29" presetID="22" presetClass="entr" presetSubtype="2"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1000"/>
                                        <p:tgtEl>
                                          <p:spTgt spid="20"/>
                                        </p:tgtEl>
                                      </p:cBhvr>
                                    </p:animEffect>
                                  </p:childTnLst>
                                </p:cTn>
                              </p:par>
                            </p:childTnLst>
                          </p:cTn>
                        </p:par>
                        <p:par>
                          <p:cTn id="32" fill="hold">
                            <p:stCondLst>
                              <p:cond delay="645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695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10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8" grpId="0" animBg="1"/>
      <p:bldP spid="19" grpId="0" animBg="1"/>
      <p:bldP spid="20" grpId="0" animBg="1"/>
      <p:bldP spid="21" grpId="0" animBg="1"/>
      <p:bldP spid="22"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32" name="Freeform 22"/>
          <p:cNvSpPr/>
          <p:nvPr/>
        </p:nvSpPr>
        <p:spPr bwMode="auto">
          <a:xfrm>
            <a:off x="4200526" y="816780"/>
            <a:ext cx="1689497" cy="1599010"/>
          </a:xfrm>
          <a:custGeom>
            <a:avLst/>
            <a:gdLst>
              <a:gd name="T0" fmla="*/ 388 w 1261"/>
              <a:gd name="T1" fmla="*/ 1185 h 1192"/>
              <a:gd name="T2" fmla="*/ 659 w 1261"/>
              <a:gd name="T3" fmla="*/ 0 h 1192"/>
              <a:gd name="T4" fmla="*/ 490 w 1261"/>
              <a:gd name="T5" fmla="*/ 1192 h 1192"/>
              <a:gd name="T6" fmla="*/ 595 w 1261"/>
              <a:gd name="T7" fmla="*/ 548 h 1192"/>
              <a:gd name="T8" fmla="*/ 388 w 1261"/>
              <a:gd name="T9" fmla="*/ 1185 h 1192"/>
            </a:gdLst>
            <a:ahLst/>
            <a:cxnLst>
              <a:cxn ang="0">
                <a:pos x="T0" y="T1"/>
              </a:cxn>
              <a:cxn ang="0">
                <a:pos x="T2" y="T3"/>
              </a:cxn>
              <a:cxn ang="0">
                <a:pos x="T4" y="T5"/>
              </a:cxn>
              <a:cxn ang="0">
                <a:pos x="T6" y="T7"/>
              </a:cxn>
              <a:cxn ang="0">
                <a:pos x="T8" y="T9"/>
              </a:cxn>
            </a:cxnLst>
            <a:rect l="0" t="0" r="r" b="b"/>
            <a:pathLst>
              <a:path w="1261" h="1192">
                <a:moveTo>
                  <a:pt x="388" y="1185"/>
                </a:moveTo>
                <a:cubicBezTo>
                  <a:pt x="388" y="1185"/>
                  <a:pt x="0" y="615"/>
                  <a:pt x="659" y="0"/>
                </a:cubicBezTo>
                <a:cubicBezTo>
                  <a:pt x="659" y="0"/>
                  <a:pt x="1261" y="710"/>
                  <a:pt x="490" y="1192"/>
                </a:cubicBezTo>
                <a:cubicBezTo>
                  <a:pt x="490" y="1192"/>
                  <a:pt x="508" y="734"/>
                  <a:pt x="595" y="548"/>
                </a:cubicBezTo>
                <a:cubicBezTo>
                  <a:pt x="595" y="548"/>
                  <a:pt x="363" y="953"/>
                  <a:pt x="388" y="1185"/>
                </a:cubicBezTo>
                <a:close/>
              </a:path>
            </a:pathLst>
          </a:custGeom>
          <a:solidFill>
            <a:srgbClr val="DFB039"/>
          </a:solidFill>
          <a:ln>
            <a:noFill/>
          </a:ln>
        </p:spPr>
        <p:txBody>
          <a:bodyPr lIns="82296" tIns="41148" rIns="82296" bIns="41148"/>
          <a:lstStyle/>
          <a:p>
            <a:pPr defTabSz="712946">
              <a:defRPr/>
            </a:pPr>
            <a:endParaRPr lang="bg-BG" sz="13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23"/>
          <p:cNvSpPr/>
          <p:nvPr/>
        </p:nvSpPr>
        <p:spPr bwMode="auto">
          <a:xfrm>
            <a:off x="5069681" y="1806190"/>
            <a:ext cx="1253729" cy="1227534"/>
          </a:xfrm>
          <a:custGeom>
            <a:avLst/>
            <a:gdLst>
              <a:gd name="T0" fmla="*/ 0 w 933"/>
              <a:gd name="T1" fmla="*/ 502 h 915"/>
              <a:gd name="T2" fmla="*/ 933 w 933"/>
              <a:gd name="T3" fmla="*/ 207 h 915"/>
              <a:gd name="T4" fmla="*/ 37 w 933"/>
              <a:gd name="T5" fmla="*/ 576 h 915"/>
              <a:gd name="T6" fmla="*/ 527 w 933"/>
              <a:gd name="T7" fmla="*/ 386 h 915"/>
              <a:gd name="T8" fmla="*/ 0 w 933"/>
              <a:gd name="T9" fmla="*/ 502 h 915"/>
            </a:gdLst>
            <a:ahLst/>
            <a:cxnLst>
              <a:cxn ang="0">
                <a:pos x="T0" y="T1"/>
              </a:cxn>
              <a:cxn ang="0">
                <a:pos x="T2" y="T3"/>
              </a:cxn>
              <a:cxn ang="0">
                <a:pos x="T4" y="T5"/>
              </a:cxn>
              <a:cxn ang="0">
                <a:pos x="T6" y="T7"/>
              </a:cxn>
              <a:cxn ang="0">
                <a:pos x="T8" y="T9"/>
              </a:cxn>
            </a:cxnLst>
            <a:rect l="0" t="0" r="r" b="b"/>
            <a:pathLst>
              <a:path w="933" h="915">
                <a:moveTo>
                  <a:pt x="0" y="502"/>
                </a:moveTo>
                <a:cubicBezTo>
                  <a:pt x="0" y="502"/>
                  <a:pt x="238" y="0"/>
                  <a:pt x="933" y="207"/>
                </a:cubicBezTo>
                <a:cubicBezTo>
                  <a:pt x="933" y="207"/>
                  <a:pt x="686" y="915"/>
                  <a:pt x="37" y="576"/>
                </a:cubicBezTo>
                <a:cubicBezTo>
                  <a:pt x="37" y="576"/>
                  <a:pt x="362" y="402"/>
                  <a:pt x="527" y="386"/>
                </a:cubicBezTo>
                <a:cubicBezTo>
                  <a:pt x="527" y="386"/>
                  <a:pt x="151" y="390"/>
                  <a:pt x="0" y="502"/>
                </a:cubicBezTo>
                <a:close/>
              </a:path>
            </a:pathLst>
          </a:custGeom>
          <a:solidFill>
            <a:srgbClr val="99C65D"/>
          </a:solidFill>
          <a:ln>
            <a:noFill/>
          </a:ln>
        </p:spPr>
        <p:txBody>
          <a:bodyPr lIns="82296" tIns="41148" rIns="82296" bIns="41148"/>
          <a:lstStyle/>
          <a:p>
            <a:pPr defTabSz="712946">
              <a:defRPr/>
            </a:pPr>
            <a:endParaRPr lang="bg-BG" sz="13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24"/>
          <p:cNvSpPr/>
          <p:nvPr/>
        </p:nvSpPr>
        <p:spPr bwMode="auto">
          <a:xfrm>
            <a:off x="2805113" y="1550206"/>
            <a:ext cx="1298972" cy="1375172"/>
          </a:xfrm>
          <a:custGeom>
            <a:avLst/>
            <a:gdLst>
              <a:gd name="T0" fmla="*/ 966 w 970"/>
              <a:gd name="T1" fmla="*/ 703 h 1025"/>
              <a:gd name="T2" fmla="*/ 0 w 970"/>
              <a:gd name="T3" fmla="*/ 498 h 1025"/>
              <a:gd name="T4" fmla="*/ 970 w 970"/>
              <a:gd name="T5" fmla="*/ 620 h 1025"/>
              <a:gd name="T6" fmla="*/ 445 w 970"/>
              <a:gd name="T7" fmla="*/ 543 h 1025"/>
              <a:gd name="T8" fmla="*/ 966 w 970"/>
              <a:gd name="T9" fmla="*/ 703 h 1025"/>
            </a:gdLst>
            <a:ahLst/>
            <a:cxnLst>
              <a:cxn ang="0">
                <a:pos x="T0" y="T1"/>
              </a:cxn>
              <a:cxn ang="0">
                <a:pos x="T2" y="T3"/>
              </a:cxn>
              <a:cxn ang="0">
                <a:pos x="T4" y="T5"/>
              </a:cxn>
              <a:cxn ang="0">
                <a:pos x="T6" y="T7"/>
              </a:cxn>
              <a:cxn ang="0">
                <a:pos x="T8" y="T9"/>
              </a:cxn>
            </a:cxnLst>
            <a:rect l="0" t="0" r="r" b="b"/>
            <a:pathLst>
              <a:path w="970" h="1025">
                <a:moveTo>
                  <a:pt x="966" y="703"/>
                </a:moveTo>
                <a:cubicBezTo>
                  <a:pt x="966" y="703"/>
                  <a:pt x="507" y="1025"/>
                  <a:pt x="0" y="498"/>
                </a:cubicBezTo>
                <a:cubicBezTo>
                  <a:pt x="0" y="498"/>
                  <a:pt x="568" y="0"/>
                  <a:pt x="970" y="620"/>
                </a:cubicBezTo>
                <a:cubicBezTo>
                  <a:pt x="970" y="620"/>
                  <a:pt x="598" y="611"/>
                  <a:pt x="445" y="543"/>
                </a:cubicBezTo>
                <a:cubicBezTo>
                  <a:pt x="445" y="543"/>
                  <a:pt x="778" y="726"/>
                  <a:pt x="966" y="703"/>
                </a:cubicBezTo>
                <a:close/>
              </a:path>
            </a:pathLst>
          </a:custGeom>
          <a:solidFill>
            <a:srgbClr val="E58200"/>
          </a:solidFill>
          <a:ln>
            <a:noFill/>
          </a:ln>
        </p:spPr>
        <p:txBody>
          <a:bodyPr lIns="82296" tIns="41148" rIns="82296" bIns="41148"/>
          <a:lstStyle/>
          <a:p>
            <a:pPr defTabSz="712946">
              <a:defRPr/>
            </a:pPr>
            <a:endParaRPr lang="bg-BG" sz="13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25"/>
          <p:cNvSpPr/>
          <p:nvPr/>
        </p:nvSpPr>
        <p:spPr bwMode="auto">
          <a:xfrm>
            <a:off x="3457576" y="935843"/>
            <a:ext cx="1298972" cy="1354931"/>
          </a:xfrm>
          <a:custGeom>
            <a:avLst/>
            <a:gdLst>
              <a:gd name="T0" fmla="*/ 594 w 968"/>
              <a:gd name="T1" fmla="*/ 1009 h 1009"/>
              <a:gd name="T2" fmla="*/ 142 w 968"/>
              <a:gd name="T3" fmla="*/ 0 h 1009"/>
              <a:gd name="T4" fmla="*/ 671 w 968"/>
              <a:gd name="T5" fmla="*/ 958 h 1009"/>
              <a:gd name="T6" fmla="*/ 395 w 968"/>
              <a:gd name="T7" fmla="*/ 433 h 1009"/>
              <a:gd name="T8" fmla="*/ 594 w 968"/>
              <a:gd name="T9" fmla="*/ 1009 h 1009"/>
            </a:gdLst>
            <a:ahLst/>
            <a:cxnLst>
              <a:cxn ang="0">
                <a:pos x="T0" y="T1"/>
              </a:cxn>
              <a:cxn ang="0">
                <a:pos x="T2" y="T3"/>
              </a:cxn>
              <a:cxn ang="0">
                <a:pos x="T4" y="T5"/>
              </a:cxn>
              <a:cxn ang="0">
                <a:pos x="T6" y="T7"/>
              </a:cxn>
              <a:cxn ang="0">
                <a:pos x="T8" y="T9"/>
              </a:cxn>
            </a:cxnLst>
            <a:rect l="0" t="0" r="r" b="b"/>
            <a:pathLst>
              <a:path w="968" h="1009">
                <a:moveTo>
                  <a:pt x="594" y="1009"/>
                </a:moveTo>
                <a:cubicBezTo>
                  <a:pt x="594" y="1009"/>
                  <a:pt x="0" y="806"/>
                  <a:pt x="142" y="0"/>
                </a:cubicBezTo>
                <a:cubicBezTo>
                  <a:pt x="142" y="0"/>
                  <a:pt x="968" y="186"/>
                  <a:pt x="671" y="958"/>
                </a:cubicBezTo>
                <a:cubicBezTo>
                  <a:pt x="671" y="958"/>
                  <a:pt x="435" y="615"/>
                  <a:pt x="395" y="433"/>
                </a:cubicBezTo>
                <a:cubicBezTo>
                  <a:pt x="395" y="433"/>
                  <a:pt x="449" y="854"/>
                  <a:pt x="594" y="1009"/>
                </a:cubicBezTo>
                <a:close/>
              </a:path>
            </a:pathLst>
          </a:custGeom>
          <a:solidFill>
            <a:srgbClr val="52AEBB"/>
          </a:solidFill>
          <a:ln>
            <a:noFill/>
          </a:ln>
        </p:spPr>
        <p:txBody>
          <a:bodyPr lIns="82296" tIns="41148" rIns="82296" bIns="41148"/>
          <a:lstStyle/>
          <a:p>
            <a:pPr defTabSz="712946">
              <a:defRPr/>
            </a:pPr>
            <a:endParaRPr lang="bg-BG" sz="130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13"/>
          <p:cNvSpPr txBox="1">
            <a:spLocks noChangeArrowheads="1"/>
          </p:cNvSpPr>
          <p:nvPr/>
        </p:nvSpPr>
        <p:spPr bwMode="auto">
          <a:xfrm>
            <a:off x="6204030" y="1434716"/>
            <a:ext cx="2076829"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行业或企业个性化定制开发</a:t>
            </a:r>
            <a:endPar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13"/>
          <p:cNvSpPr txBox="1">
            <a:spLocks noChangeArrowheads="1"/>
          </p:cNvSpPr>
          <p:nvPr/>
        </p:nvSpPr>
        <p:spPr bwMode="auto">
          <a:xfrm>
            <a:off x="1428647" y="1073941"/>
            <a:ext cx="148600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0000"/>
                </a:solidFill>
                <a:latin typeface="Arial" panose="020B0604020202020204" pitchFamily="34" charset="0"/>
                <a:ea typeface="微软雅黑" panose="020B0503020204020204" pitchFamily="34" charset="-122"/>
                <a:sym typeface="Arial" panose="020B0604020202020204" pitchFamily="34" charset="0"/>
              </a:rPr>
              <a:t>洽客工具功能</a:t>
            </a:r>
            <a:endParaRPr lang="en-US"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p:cNvSpPr txBox="1">
            <a:spLocks noChangeArrowheads="1"/>
          </p:cNvSpPr>
          <p:nvPr/>
        </p:nvSpPr>
        <p:spPr bwMode="auto">
          <a:xfrm>
            <a:off x="1018573" y="1434715"/>
            <a:ext cx="189607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标准版洽客商家管理后台、导购端和微信前端工具使用</a:t>
            </a:r>
            <a:endPar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13"/>
          <p:cNvSpPr txBox="1">
            <a:spLocks noChangeArrowheads="1"/>
          </p:cNvSpPr>
          <p:nvPr/>
        </p:nvSpPr>
        <p:spPr bwMode="auto">
          <a:xfrm>
            <a:off x="6234113" y="2931598"/>
            <a:ext cx="2351172"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商家管理后台、导购</a:t>
            </a:r>
            <a:r>
              <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APP</a:t>
            </a: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功能带教</a:t>
            </a:r>
            <a:endPar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13"/>
          <p:cNvSpPr txBox="1">
            <a:spLocks noChangeArrowheads="1"/>
          </p:cNvSpPr>
          <p:nvPr/>
        </p:nvSpPr>
        <p:spPr bwMode="auto">
          <a:xfrm>
            <a:off x="648183" y="2584055"/>
            <a:ext cx="226646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0000"/>
                </a:solidFill>
                <a:latin typeface="Arial" panose="020B0604020202020204" pitchFamily="34" charset="0"/>
                <a:ea typeface="微软雅黑" panose="020B0503020204020204" pitchFamily="34" charset="-122"/>
                <a:sym typeface="Arial" panose="020B0604020202020204" pitchFamily="34" charset="0"/>
              </a:rPr>
              <a:t>系统接口打通</a:t>
            </a:r>
            <a:endParaRPr lang="en-US"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Box 13"/>
          <p:cNvSpPr txBox="1">
            <a:spLocks noChangeArrowheads="1"/>
          </p:cNvSpPr>
          <p:nvPr/>
        </p:nvSpPr>
        <p:spPr bwMode="auto">
          <a:xfrm>
            <a:off x="634954" y="2905136"/>
            <a:ext cx="2279696" cy="541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pP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线下企业</a:t>
            </a:r>
            <a:r>
              <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ERP</a:t>
            </a: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CRM</a:t>
            </a: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等商品、订单、会员信息数据打通</a:t>
            </a:r>
            <a:endPar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algn="r" eaLnBrk="1" hangingPunct="1">
              <a:spcBef>
                <a:spcPct val="20000"/>
              </a:spcBef>
            </a:pPr>
            <a:r>
              <a:rPr lang="zh-CN" altLang="en-US" sz="1100" dirty="0">
                <a:solidFill>
                  <a:srgbClr val="000000"/>
                </a:solidFill>
                <a:latin typeface="Arial" panose="020B0604020202020204" pitchFamily="34" charset="0"/>
                <a:ea typeface="微软雅黑" panose="020B0503020204020204" pitchFamily="34" charset="-122"/>
                <a:sym typeface="Arial" panose="020B0604020202020204" pitchFamily="34" charset="0"/>
              </a:rPr>
              <a:t>线上天猫客服数据流量接通（待定）</a:t>
            </a:r>
            <a:endParaRPr lang="en-US" altLang="zh-CN" sz="11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13"/>
          <p:cNvSpPr txBox="1">
            <a:spLocks noChangeArrowheads="1"/>
          </p:cNvSpPr>
          <p:nvPr/>
        </p:nvSpPr>
        <p:spPr bwMode="auto">
          <a:xfrm>
            <a:off x="6014082" y="1070959"/>
            <a:ext cx="226646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0000"/>
                </a:solidFill>
                <a:latin typeface="Arial" panose="020B0604020202020204" pitchFamily="34" charset="0"/>
                <a:ea typeface="微软雅黑" panose="020B0503020204020204" pitchFamily="34" charset="-122"/>
                <a:sym typeface="Arial" panose="020B0604020202020204" pitchFamily="34" charset="0"/>
              </a:rPr>
              <a:t>定制功能需求</a:t>
            </a:r>
            <a:endParaRPr lang="en-US"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3"/>
          <p:cNvSpPr txBox="1">
            <a:spLocks noChangeArrowheads="1"/>
          </p:cNvSpPr>
          <p:nvPr/>
        </p:nvSpPr>
        <p:spPr bwMode="auto">
          <a:xfrm>
            <a:off x="6168067" y="2574500"/>
            <a:ext cx="226646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defTabSz="1216025" eaLnBrk="0" hangingPunct="0">
              <a:defRPr>
                <a:solidFill>
                  <a:schemeClr val="tx1"/>
                </a:solidFill>
                <a:latin typeface="Calibri" panose="020F0502020204030204" pitchFamily="34" charset="0"/>
                <a:ea typeface="宋体" panose="02010600030101010101" pitchFamily="2" charset="-122"/>
              </a:defRPr>
            </a:lvl2pPr>
            <a:lvl3pPr defTabSz="1216025" eaLnBrk="0" hangingPunct="0">
              <a:defRPr>
                <a:solidFill>
                  <a:schemeClr val="tx1"/>
                </a:solidFill>
                <a:latin typeface="Calibri" panose="020F0502020204030204" pitchFamily="34" charset="0"/>
                <a:ea typeface="宋体" panose="02010600030101010101" pitchFamily="2" charset="-122"/>
              </a:defRPr>
            </a:lvl3pPr>
            <a:lvl4pPr defTabSz="1216025" eaLnBrk="0" hangingPunct="0">
              <a:defRPr>
                <a:solidFill>
                  <a:schemeClr val="tx1"/>
                </a:solidFill>
                <a:latin typeface="Calibri" panose="020F0502020204030204" pitchFamily="34" charset="0"/>
                <a:ea typeface="宋体" panose="02010600030101010101" pitchFamily="2" charset="-122"/>
              </a:defRPr>
            </a:lvl4pPr>
            <a:lvl5pPr defTabSz="1216025" eaLnBrk="0" hangingPunct="0">
              <a:defRPr>
                <a:solidFill>
                  <a:schemeClr val="tx1"/>
                </a:solidFill>
                <a:latin typeface="Calibri" panose="020F0502020204030204" pitchFamily="34" charset="0"/>
                <a:ea typeface="宋体" panose="02010600030101010101" pitchFamily="2" charset="-122"/>
              </a:defRPr>
            </a:lvl5pPr>
            <a:lvl6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rgbClr val="FF0000"/>
                </a:solidFill>
                <a:latin typeface="Arial" panose="020B0604020202020204" pitchFamily="34" charset="0"/>
                <a:ea typeface="微软雅黑" panose="020B0503020204020204" pitchFamily="34" charset="-122"/>
                <a:sym typeface="Arial" panose="020B0604020202020204" pitchFamily="34" charset="0"/>
              </a:rPr>
              <a:t>功能实施带教</a:t>
            </a:r>
            <a:endParaRPr lang="en-US"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itle 1"/>
          <p:cNvSpPr txBox="1">
            <a:spLocks/>
          </p:cNvSpPr>
          <p:nvPr/>
        </p:nvSpPr>
        <p:spPr>
          <a:xfrm>
            <a:off x="857879" y="200199"/>
            <a:ext cx="359963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Arial"/>
                <a:ea typeface="方正兰亭超细黑简体"/>
                <a:cs typeface="+mn-ea"/>
                <a:sym typeface="Arial"/>
              </a:rPr>
              <a:t>2-</a:t>
            </a:r>
            <a:r>
              <a:rPr lang="zh-CN" altLang="en-US" sz="1800" b="1" dirty="0">
                <a:solidFill>
                  <a:schemeClr val="tx1">
                    <a:lumMod val="75000"/>
                    <a:lumOff val="25000"/>
                  </a:schemeClr>
                </a:solidFill>
                <a:latin typeface="Arial"/>
                <a:ea typeface="方正兰亭超细黑简体"/>
                <a:cs typeface="+mn-ea"/>
                <a:sym typeface="Arial"/>
              </a:rPr>
              <a:t>洽客工具服务消费者工具系统</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45" name="文本框 44"/>
          <p:cNvSpPr txBox="1"/>
          <p:nvPr/>
        </p:nvSpPr>
        <p:spPr>
          <a:xfrm>
            <a:off x="671679" y="3765368"/>
            <a:ext cx="7999092" cy="830997"/>
          </a:xfrm>
          <a:prstGeom prst="rect">
            <a:avLst/>
          </a:prstGeom>
          <a:noFill/>
          <a:ln w="9525" cmpd="sng">
            <a:solidFill>
              <a:srgbClr val="0000FF"/>
            </a:solidFill>
          </a:ln>
        </p:spPr>
        <p:txBody>
          <a:bodyPr wrap="square" rtlCol="0">
            <a:spAutoFit/>
          </a:bodyPr>
          <a:lstStyle/>
          <a:p>
            <a:r>
              <a:rPr kumimoji="1" lang="zh-CN" altLang="en-US" sz="1600" dirty="0">
                <a:latin typeface="微软雅黑"/>
                <a:ea typeface="微软雅黑"/>
                <a:cs typeface="微软雅黑"/>
              </a:rPr>
              <a:t>工具内容：</a:t>
            </a:r>
            <a:r>
              <a:rPr kumimoji="1" lang="zh-CN" altLang="en-US" sz="1400" dirty="0">
                <a:latin typeface="微软雅黑"/>
                <a:ea typeface="微软雅黑"/>
                <a:cs typeface="微软雅黑"/>
              </a:rPr>
              <a:t>根据顾家家居新零售业务流程，打造一套定制化的新零售工具系统。</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工具价值：</a:t>
            </a:r>
            <a:r>
              <a:rPr kumimoji="1" lang="zh-CN" altLang="en-US" sz="1400" dirty="0">
                <a:latin typeface="微软雅黑"/>
                <a:ea typeface="微软雅黑"/>
                <a:cs typeface="微软雅黑"/>
              </a:rPr>
              <a:t>在洽客标准版工具的基础上，快速开发定制，系统稳定安全，用户体验高。</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开发时间：</a:t>
            </a:r>
            <a:r>
              <a:rPr kumimoji="1" lang="en-US" altLang="zh-CN" sz="1400" dirty="0">
                <a:latin typeface="微软雅黑"/>
                <a:ea typeface="微软雅黑"/>
                <a:cs typeface="微软雅黑"/>
              </a:rPr>
              <a:t>1</a:t>
            </a:r>
            <a:r>
              <a:rPr kumimoji="1" lang="zh-CN" altLang="en-US" sz="1400" dirty="0">
                <a:latin typeface="微软雅黑"/>
                <a:ea typeface="微软雅黑"/>
                <a:cs typeface="微软雅黑"/>
              </a:rPr>
              <a:t>－</a:t>
            </a:r>
            <a:r>
              <a:rPr kumimoji="1" lang="en-US" altLang="zh-CN" sz="1400" dirty="0">
                <a:latin typeface="微软雅黑"/>
                <a:ea typeface="微软雅黑"/>
                <a:cs typeface="微软雅黑"/>
              </a:rPr>
              <a:t>3</a:t>
            </a:r>
            <a:r>
              <a:rPr kumimoji="1" lang="zh-CN" altLang="en-US" sz="1400" dirty="0">
                <a:latin typeface="微软雅黑"/>
                <a:ea typeface="微软雅黑"/>
                <a:cs typeface="微软雅黑"/>
              </a:rPr>
              <a:t>个月</a:t>
            </a:r>
            <a:endParaRPr kumimoji="1" lang="en-US" altLang="zh-CN" sz="1400" dirty="0">
              <a:latin typeface="微软雅黑"/>
              <a:ea typeface="微软雅黑"/>
              <a:cs typeface="微软雅黑"/>
            </a:endParaRPr>
          </a:p>
        </p:txBody>
      </p:sp>
      <p:sp>
        <p:nvSpPr>
          <p:cNvPr id="2" name="日期占位符 1"/>
          <p:cNvSpPr>
            <a:spLocks noGrp="1"/>
          </p:cNvSpPr>
          <p:nvPr>
            <p:ph type="dt" sz="half" idx="10"/>
          </p:nvPr>
        </p:nvSpPr>
        <p:spPr/>
        <p:txBody>
          <a:bodyPr/>
          <a:lstStyle/>
          <a:p>
            <a:fld id="{FF5EAD4D-BE21-F346-B7FF-320D9CC7AD0C}"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27</a:t>
            </a:fld>
            <a:endParaRPr lang="zh-CN" altLang="en-US"/>
          </a:p>
        </p:txBody>
      </p:sp>
    </p:spTree>
    <p:extLst>
      <p:ext uri="{BB962C8B-B14F-4D97-AF65-F5344CB8AC3E}">
        <p14:creationId xmlns:p14="http://schemas.microsoft.com/office/powerpoint/2010/main" val="160598957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8" name="箭头3"/>
          <p:cNvSpPr>
            <a:spLocks/>
          </p:cNvSpPr>
          <p:nvPr/>
        </p:nvSpPr>
        <p:spPr bwMode="gray">
          <a:xfrm flipV="1">
            <a:off x="1891258" y="1802487"/>
            <a:ext cx="1268399" cy="180383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lIns="68580" tIns="34290" rIns="68580" bIns="3429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400">
              <a:solidFill>
                <a:sysClr val="windowText" lastClr="000000"/>
              </a:solidFill>
              <a:latin typeface="微软雅黑"/>
              <a:ea typeface="微软雅黑"/>
              <a:cs typeface="微软雅黑"/>
            </a:endParaRPr>
          </a:p>
        </p:txBody>
      </p:sp>
      <p:sp>
        <p:nvSpPr>
          <p:cNvPr id="19" name="箭头2"/>
          <p:cNvSpPr>
            <a:spLocks/>
          </p:cNvSpPr>
          <p:nvPr/>
        </p:nvSpPr>
        <p:spPr bwMode="gray">
          <a:xfrm rot="16200000">
            <a:off x="2195489" y="1679003"/>
            <a:ext cx="459352" cy="1507668"/>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a:extLst/>
        </p:spPr>
        <p:txBody>
          <a:bodyPr wrap="none" lIns="68580" tIns="34290" rIns="68580" bIns="3429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400">
              <a:solidFill>
                <a:sysClr val="windowText" lastClr="000000"/>
              </a:solidFill>
              <a:latin typeface="微软雅黑"/>
              <a:ea typeface="微软雅黑"/>
              <a:cs typeface="微软雅黑"/>
            </a:endParaRPr>
          </a:p>
        </p:txBody>
      </p:sp>
      <p:sp>
        <p:nvSpPr>
          <p:cNvPr id="20" name="箭头1"/>
          <p:cNvSpPr>
            <a:spLocks/>
          </p:cNvSpPr>
          <p:nvPr/>
        </p:nvSpPr>
        <p:spPr bwMode="gray">
          <a:xfrm>
            <a:off x="1883496" y="1061085"/>
            <a:ext cx="1268399" cy="180383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a:extLst/>
        </p:spPr>
        <p:txBody>
          <a:bodyPr wrap="none" lIns="68580" tIns="34290" rIns="68580" bIns="3429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zh-CN" altLang="en-US" sz="1400">
              <a:solidFill>
                <a:sysClr val="windowText" lastClr="000000"/>
              </a:solidFill>
              <a:latin typeface="微软雅黑"/>
              <a:ea typeface="微软雅黑"/>
              <a:cs typeface="微软雅黑"/>
            </a:endParaRPr>
          </a:p>
        </p:txBody>
      </p:sp>
      <p:sp>
        <p:nvSpPr>
          <p:cNvPr id="21" name="文本1"/>
          <p:cNvSpPr>
            <a:spLocks noChangeArrowheads="1"/>
          </p:cNvSpPr>
          <p:nvPr/>
        </p:nvSpPr>
        <p:spPr bwMode="gray">
          <a:xfrm>
            <a:off x="5313841" y="834569"/>
            <a:ext cx="3006707" cy="777164"/>
          </a:xfrm>
          <a:prstGeom prst="roundRect">
            <a:avLst>
              <a:gd name="adj" fmla="val 11505"/>
            </a:avLst>
          </a:prstGeom>
          <a:solidFill>
            <a:schemeClr val="bg1">
              <a:lumMod val="85000"/>
            </a:schemeClr>
          </a:solidFill>
          <a:ln w="25400" cap="flat" cmpd="sng" algn="ctr">
            <a:noFill/>
            <a:prstDash val="solid"/>
          </a:ln>
          <a:effectLst/>
          <a:ex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latin typeface="微软雅黑"/>
                <a:ea typeface="微软雅黑"/>
                <a:cs typeface="微软雅黑"/>
              </a:rPr>
              <a:t>梳理建议企业会员服务营销工作内容，提升工具</a:t>
            </a:r>
            <a:r>
              <a:rPr kumimoji="1" lang="zh-CN" altLang="en-US" sz="1200" dirty="0">
                <a:solidFill>
                  <a:srgbClr val="FF0000"/>
                </a:solidFill>
                <a:latin typeface="微软雅黑"/>
                <a:ea typeface="微软雅黑"/>
                <a:cs typeface="微软雅黑"/>
              </a:rPr>
              <a:t>应用实际有效</a:t>
            </a:r>
            <a:r>
              <a:rPr kumimoji="1" lang="zh-CN" altLang="en-US" sz="1200" dirty="0">
                <a:latin typeface="微软雅黑"/>
                <a:ea typeface="微软雅黑"/>
                <a:cs typeface="微软雅黑"/>
              </a:rPr>
              <a:t>性，达成门店业绩提升。</a:t>
            </a:r>
          </a:p>
        </p:txBody>
      </p:sp>
      <p:sp>
        <p:nvSpPr>
          <p:cNvPr id="22" name="标题1"/>
          <p:cNvSpPr>
            <a:spLocks noChangeArrowheads="1"/>
          </p:cNvSpPr>
          <p:nvPr/>
        </p:nvSpPr>
        <p:spPr bwMode="gray">
          <a:xfrm>
            <a:off x="3173900" y="834569"/>
            <a:ext cx="2095857" cy="777164"/>
          </a:xfrm>
          <a:prstGeom prst="roundRect">
            <a:avLst>
              <a:gd name="adj" fmla="val 11921"/>
            </a:avLst>
          </a:prstGeom>
          <a:solidFill>
            <a:srgbClr val="A9D18E"/>
          </a:solidFill>
          <a:ln w="25400" cap="flat" cmpd="sng" algn="ctr">
            <a:noFill/>
            <a:prstDash val="solid"/>
          </a:ln>
          <a:effectLst/>
          <a:scene3d>
            <a:camera prst="orthographicFront">
              <a:rot lat="0" lon="0" rev="0"/>
            </a:camera>
            <a:lightRig rig="contrasting" dir="t">
              <a:rot lat="0" lon="0" rev="7800000"/>
            </a:lightRig>
          </a:scene3d>
          <a:sp3d/>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latin typeface="微软雅黑"/>
                <a:ea typeface="微软雅黑"/>
                <a:cs typeface="微软雅黑"/>
              </a:rPr>
              <a:t>有一套会员服务方法</a:t>
            </a:r>
          </a:p>
        </p:txBody>
      </p:sp>
      <p:sp>
        <p:nvSpPr>
          <p:cNvPr id="33" name="文本2"/>
          <p:cNvSpPr>
            <a:spLocks noChangeArrowheads="1"/>
          </p:cNvSpPr>
          <p:nvPr/>
        </p:nvSpPr>
        <p:spPr bwMode="gray">
          <a:xfrm>
            <a:off x="5340297" y="1975215"/>
            <a:ext cx="3020608" cy="698796"/>
          </a:xfrm>
          <a:prstGeom prst="roundRect">
            <a:avLst>
              <a:gd name="adj" fmla="val 11505"/>
            </a:avLst>
          </a:prstGeom>
          <a:solidFill>
            <a:schemeClr val="bg1">
              <a:lumMod val="85000"/>
            </a:schemeClr>
          </a:solidFill>
          <a:ln w="25400" cap="flat" cmpd="sng" algn="ctr">
            <a:noFill/>
            <a:prstDash val="solid"/>
          </a:ln>
          <a:effectLst/>
          <a:ex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200" dirty="0">
              <a:solidFill>
                <a:srgbClr val="4D4D4D"/>
              </a:solidFill>
              <a:latin typeface="微软雅黑"/>
              <a:ea typeface="微软雅黑"/>
              <a:cs typeface="微软雅黑"/>
            </a:endParaRPr>
          </a:p>
          <a:p>
            <a:r>
              <a:rPr kumimoji="1" lang="zh-CN" altLang="en-US" sz="1200" dirty="0">
                <a:latin typeface="微软雅黑"/>
                <a:ea typeface="微软雅黑"/>
                <a:cs typeface="微软雅黑"/>
              </a:rPr>
              <a:t>完善优化企业内部新零售</a:t>
            </a:r>
            <a:r>
              <a:rPr kumimoji="1" lang="zh-CN" altLang="en-US" sz="1200" dirty="0">
                <a:solidFill>
                  <a:srgbClr val="FF0000"/>
                </a:solidFill>
                <a:latin typeface="微软雅黑"/>
                <a:ea typeface="微软雅黑"/>
                <a:cs typeface="微软雅黑"/>
              </a:rPr>
              <a:t>运营管理顺畅度</a:t>
            </a:r>
            <a:r>
              <a:rPr kumimoji="1" lang="zh-CN" altLang="en-US" sz="1200" dirty="0">
                <a:latin typeface="微软雅黑"/>
                <a:ea typeface="微软雅黑"/>
                <a:cs typeface="微软雅黑"/>
              </a:rPr>
              <a:t>，标准化可执行，提升企业管理效率。</a:t>
            </a:r>
          </a:p>
          <a:p>
            <a:pPr lvl="0" fontAlgn="base">
              <a:lnSpc>
                <a:spcPct val="120000"/>
              </a:lnSpc>
              <a:spcBef>
                <a:spcPct val="0"/>
              </a:spcBef>
              <a:spcAft>
                <a:spcPct val="0"/>
              </a:spcAft>
              <a:defRPr/>
            </a:pPr>
            <a:endParaRPr lang="zh-CN" altLang="zh-CN" sz="1200" dirty="0">
              <a:solidFill>
                <a:srgbClr val="4D4D4D"/>
              </a:solidFill>
              <a:latin typeface="微软雅黑"/>
              <a:ea typeface="微软雅黑"/>
              <a:cs typeface="微软雅黑"/>
            </a:endParaRPr>
          </a:p>
        </p:txBody>
      </p:sp>
      <p:sp>
        <p:nvSpPr>
          <p:cNvPr id="34" name="标题2"/>
          <p:cNvSpPr>
            <a:spLocks noChangeArrowheads="1"/>
          </p:cNvSpPr>
          <p:nvPr/>
        </p:nvSpPr>
        <p:spPr bwMode="gray">
          <a:xfrm>
            <a:off x="3183425" y="1950795"/>
            <a:ext cx="2085848" cy="698796"/>
          </a:xfrm>
          <a:prstGeom prst="roundRect">
            <a:avLst>
              <a:gd name="adj" fmla="val 11921"/>
            </a:avLst>
          </a:prstGeom>
          <a:solidFill>
            <a:schemeClr val="accent4">
              <a:lumMod val="20000"/>
              <a:lumOff val="80000"/>
            </a:schemeClr>
          </a:solidFill>
          <a:ln w="25400" cap="flat" cmpd="sng" algn="ctr">
            <a:noFill/>
            <a:prstDash val="solid"/>
          </a:ln>
          <a:effectLst/>
          <a:scene3d>
            <a:camera prst="orthographicFront">
              <a:rot lat="0" lon="0" rev="0"/>
            </a:camera>
            <a:lightRig rig="contrasting" dir="t">
              <a:rot lat="0" lon="0" rev="7800000"/>
            </a:lightRig>
          </a:scene3d>
          <a:sp3d/>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latin typeface="微软雅黑"/>
                <a:ea typeface="微软雅黑"/>
                <a:cs typeface="微软雅黑"/>
              </a:rPr>
              <a:t>有一套运营模式方法</a:t>
            </a:r>
          </a:p>
        </p:txBody>
      </p:sp>
      <p:sp>
        <p:nvSpPr>
          <p:cNvPr id="35" name="文本3"/>
          <p:cNvSpPr>
            <a:spLocks noChangeArrowheads="1"/>
          </p:cNvSpPr>
          <p:nvPr/>
        </p:nvSpPr>
        <p:spPr bwMode="ltGray">
          <a:xfrm>
            <a:off x="5353526" y="2953599"/>
            <a:ext cx="3062311" cy="709430"/>
          </a:xfrm>
          <a:prstGeom prst="roundRect">
            <a:avLst>
              <a:gd name="adj" fmla="val 11505"/>
            </a:avLst>
          </a:prstGeom>
          <a:solidFill>
            <a:schemeClr val="bg1">
              <a:lumMod val="85000"/>
            </a:schemeClr>
          </a:solidFill>
          <a:ln w="25400" cap="flat" cmpd="sng" algn="ctr">
            <a:noFill/>
            <a:prstDash val="solid"/>
          </a:ln>
          <a:effectLst/>
          <a:extLst/>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200" dirty="0">
                <a:latin typeface="微软雅黑"/>
                <a:ea typeface="微软雅黑"/>
                <a:cs typeface="微软雅黑"/>
              </a:rPr>
              <a:t>协助完成企业新零售培训版块课件内容确定和带教方法，可在企业</a:t>
            </a:r>
            <a:r>
              <a:rPr kumimoji="1" lang="zh-CN" altLang="en-US" sz="1200" dirty="0">
                <a:solidFill>
                  <a:srgbClr val="FF0000"/>
                </a:solidFill>
                <a:latin typeface="微软雅黑"/>
                <a:ea typeface="微软雅黑"/>
                <a:cs typeface="微软雅黑"/>
              </a:rPr>
              <a:t>自学习复制培训</a:t>
            </a:r>
            <a:r>
              <a:rPr kumimoji="1" lang="zh-CN" altLang="en-US" sz="1200" dirty="0">
                <a:latin typeface="微软雅黑"/>
                <a:ea typeface="微软雅黑"/>
                <a:cs typeface="微软雅黑"/>
              </a:rPr>
              <a:t>。</a:t>
            </a:r>
          </a:p>
        </p:txBody>
      </p:sp>
      <p:sp>
        <p:nvSpPr>
          <p:cNvPr id="36" name="标题3"/>
          <p:cNvSpPr>
            <a:spLocks noChangeArrowheads="1"/>
          </p:cNvSpPr>
          <p:nvPr/>
        </p:nvSpPr>
        <p:spPr bwMode="gray">
          <a:xfrm>
            <a:off x="3169137" y="2944444"/>
            <a:ext cx="2100862" cy="715332"/>
          </a:xfrm>
          <a:prstGeom prst="roundRect">
            <a:avLst>
              <a:gd name="adj" fmla="val 11921"/>
            </a:avLst>
          </a:prstGeom>
          <a:solidFill>
            <a:schemeClr val="accent2">
              <a:lumMod val="40000"/>
              <a:lumOff val="60000"/>
            </a:schemeClr>
          </a:solidFill>
          <a:ln w="25400" cap="flat" cmpd="sng" algn="ctr">
            <a:noFill/>
            <a:prstDash val="solid"/>
          </a:ln>
          <a:effectLst/>
          <a:scene3d>
            <a:camera prst="orthographicFront">
              <a:rot lat="0" lon="0" rev="0"/>
            </a:camera>
            <a:lightRig rig="contrasting" dir="t">
              <a:rot lat="0" lon="0" rev="7800000"/>
            </a:lightRig>
          </a:scene3d>
          <a:sp3d/>
        </p:spPr>
        <p:txBody>
          <a:bodyPr lIns="68580" tIns="34290" rIns="68580" bIns="3429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600" dirty="0">
                <a:latin typeface="微软雅黑"/>
                <a:ea typeface="微软雅黑"/>
                <a:cs typeface="微软雅黑"/>
              </a:rPr>
              <a:t>有一批标杆明星导购</a:t>
            </a:r>
          </a:p>
        </p:txBody>
      </p:sp>
      <p:sp>
        <p:nvSpPr>
          <p:cNvPr id="37" name="Oval 19"/>
          <p:cNvSpPr>
            <a:spLocks noChangeArrowheads="1"/>
          </p:cNvSpPr>
          <p:nvPr/>
        </p:nvSpPr>
        <p:spPr bwMode="auto">
          <a:xfrm>
            <a:off x="396847" y="1663308"/>
            <a:ext cx="2290019" cy="1384291"/>
          </a:xfrm>
          <a:prstGeom prst="roundRect">
            <a:avLst/>
          </a:prstGeom>
          <a:solidFill>
            <a:schemeClr val="accent1"/>
          </a:solidFill>
          <a:ln w="3175" cap="flat" cmpd="sng" algn="ctr">
            <a:noFill/>
            <a:prstDash val="solid"/>
          </a:ln>
          <a:effectLst/>
        </p:spPr>
        <p:txBody>
          <a:bodyPr lIns="94500" tIns="34290" rIns="94500" bIns="135000" anchor="ctr"/>
          <a:lstStyle/>
          <a:p>
            <a:pPr algn="ctr"/>
            <a:r>
              <a:rPr lang="zh-CN" altLang="en-US" sz="1500" dirty="0">
                <a:solidFill>
                  <a:schemeClr val="bg1"/>
                </a:solidFill>
                <a:latin typeface="微软雅黑"/>
                <a:ea typeface="微软雅黑"/>
                <a:cs typeface="微软雅黑"/>
              </a:rPr>
              <a:t>洽客新零售服务落地</a:t>
            </a:r>
          </a:p>
        </p:txBody>
      </p:sp>
      <p:sp>
        <p:nvSpPr>
          <p:cNvPr id="38" name="Title 1"/>
          <p:cNvSpPr txBox="1">
            <a:spLocks/>
          </p:cNvSpPr>
          <p:nvPr/>
        </p:nvSpPr>
        <p:spPr>
          <a:xfrm>
            <a:off x="857879" y="200199"/>
            <a:ext cx="359963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zh-CN" sz="1800" b="1">
                <a:solidFill>
                  <a:schemeClr val="tx1">
                    <a:lumMod val="75000"/>
                    <a:lumOff val="25000"/>
                  </a:schemeClr>
                </a:solidFill>
                <a:latin typeface="Arial"/>
                <a:ea typeface="方正兰亭超细黑简体"/>
                <a:cs typeface="+mn-ea"/>
                <a:sym typeface="Arial"/>
              </a:rPr>
              <a:t>3</a:t>
            </a:r>
            <a:r>
              <a:rPr lang="en-US" altLang="zh-CN" sz="1800" b="1">
                <a:solidFill>
                  <a:schemeClr val="tx1">
                    <a:lumMod val="75000"/>
                    <a:lumOff val="25000"/>
                  </a:schemeClr>
                </a:solidFill>
                <a:latin typeface="Arial"/>
                <a:ea typeface="方正兰亭超细黑简体"/>
                <a:cs typeface="+mn-ea"/>
                <a:sym typeface="Arial"/>
              </a:rPr>
              <a:t>-</a:t>
            </a:r>
            <a:r>
              <a:rPr lang="zh-CN" altLang="en-US" sz="1800" b="1">
                <a:solidFill>
                  <a:schemeClr val="tx1">
                    <a:lumMod val="75000"/>
                    <a:lumOff val="25000"/>
                  </a:schemeClr>
                </a:solidFill>
                <a:latin typeface="Arial"/>
                <a:ea typeface="方正兰亭超细黑简体"/>
                <a:cs typeface="+mn-ea"/>
                <a:sym typeface="Arial"/>
              </a:rPr>
              <a:t>洽</a:t>
            </a:r>
            <a:r>
              <a:rPr lang="zh-CN" altLang="en-US" sz="1800" b="1" dirty="0">
                <a:solidFill>
                  <a:schemeClr val="tx1">
                    <a:lumMod val="75000"/>
                    <a:lumOff val="25000"/>
                  </a:schemeClr>
                </a:solidFill>
                <a:latin typeface="Arial"/>
                <a:ea typeface="方正兰亭超细黑简体"/>
                <a:cs typeface="+mn-ea"/>
                <a:sym typeface="Arial"/>
              </a:rPr>
              <a:t>客新零售培训带教服务</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39" name="文本框 38"/>
          <p:cNvSpPr txBox="1"/>
          <p:nvPr/>
        </p:nvSpPr>
        <p:spPr>
          <a:xfrm>
            <a:off x="671679" y="3765368"/>
            <a:ext cx="7999092" cy="1046440"/>
          </a:xfrm>
          <a:prstGeom prst="rect">
            <a:avLst/>
          </a:prstGeom>
          <a:noFill/>
          <a:ln w="9525" cmpd="sng">
            <a:solidFill>
              <a:srgbClr val="0000FF"/>
            </a:solidFill>
          </a:ln>
        </p:spPr>
        <p:txBody>
          <a:bodyPr wrap="square" rtlCol="0">
            <a:spAutoFit/>
          </a:bodyPr>
          <a:lstStyle/>
          <a:p>
            <a:r>
              <a:rPr kumimoji="1" lang="zh-CN" altLang="en-US" sz="1600" dirty="0">
                <a:latin typeface="微软雅黑"/>
                <a:ea typeface="微软雅黑"/>
                <a:cs typeface="微软雅黑"/>
              </a:rPr>
              <a:t>培训内容：进行</a:t>
            </a:r>
            <a:r>
              <a:rPr kumimoji="1" lang="zh-CN" altLang="en-US" sz="1400" dirty="0">
                <a:latin typeface="微软雅黑"/>
                <a:ea typeface="微软雅黑"/>
                <a:cs typeface="微软雅黑"/>
              </a:rPr>
              <a:t>新零售会员服务、运营标准化、导购带教培训，快速打造标杆店铺。</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培训价值：</a:t>
            </a:r>
            <a:r>
              <a:rPr kumimoji="1" lang="zh-CN" altLang="en-US" sz="1400" dirty="0">
                <a:latin typeface="微软雅黑"/>
                <a:ea typeface="微软雅黑"/>
                <a:cs typeface="微软雅黑"/>
              </a:rPr>
              <a:t>帮助企业快速落地新零售系统工具到店到人，打造标杆店、明星导购，沉淀新零售运营方法，以及培训带教方式。</a:t>
            </a:r>
            <a:endParaRPr kumimoji="1" lang="en-US" altLang="zh-CN" sz="1400" dirty="0">
              <a:latin typeface="微软雅黑"/>
              <a:ea typeface="微软雅黑"/>
              <a:cs typeface="微软雅黑"/>
            </a:endParaRPr>
          </a:p>
          <a:p>
            <a:r>
              <a:rPr kumimoji="1" lang="zh-CN" altLang="en-US" sz="1600" dirty="0">
                <a:latin typeface="微软雅黑"/>
                <a:ea typeface="微软雅黑"/>
                <a:cs typeface="微软雅黑"/>
              </a:rPr>
              <a:t>开发时间：</a:t>
            </a:r>
            <a:r>
              <a:rPr kumimoji="1" lang="en-US" altLang="zh-CN" sz="1400" dirty="0">
                <a:latin typeface="微软雅黑"/>
                <a:ea typeface="微软雅黑"/>
                <a:cs typeface="微软雅黑"/>
              </a:rPr>
              <a:t>1</a:t>
            </a:r>
            <a:r>
              <a:rPr kumimoji="1" lang="zh-CN" altLang="en-US" sz="1400" dirty="0">
                <a:latin typeface="微软雅黑"/>
                <a:ea typeface="微软雅黑"/>
                <a:cs typeface="微软雅黑"/>
              </a:rPr>
              <a:t>－</a:t>
            </a:r>
            <a:r>
              <a:rPr kumimoji="1" lang="en-US" altLang="zh-CN" sz="1400" dirty="0">
                <a:latin typeface="微软雅黑"/>
                <a:ea typeface="微软雅黑"/>
                <a:cs typeface="微软雅黑"/>
              </a:rPr>
              <a:t>3</a:t>
            </a:r>
            <a:r>
              <a:rPr kumimoji="1" lang="zh-CN" altLang="en-US" sz="1400" dirty="0">
                <a:latin typeface="微软雅黑"/>
                <a:ea typeface="微软雅黑"/>
                <a:cs typeface="微软雅黑"/>
              </a:rPr>
              <a:t>个月</a:t>
            </a:r>
            <a:endParaRPr kumimoji="1" lang="en-US" altLang="zh-CN" sz="1400" dirty="0">
              <a:latin typeface="微软雅黑"/>
              <a:ea typeface="微软雅黑"/>
              <a:cs typeface="微软雅黑"/>
            </a:endParaRPr>
          </a:p>
        </p:txBody>
      </p:sp>
      <p:sp>
        <p:nvSpPr>
          <p:cNvPr id="2" name="日期占位符 1"/>
          <p:cNvSpPr>
            <a:spLocks noGrp="1"/>
          </p:cNvSpPr>
          <p:nvPr>
            <p:ph type="dt" sz="half" idx="10"/>
          </p:nvPr>
        </p:nvSpPr>
        <p:spPr/>
        <p:txBody>
          <a:bodyPr/>
          <a:lstStyle/>
          <a:p>
            <a:fld id="{95C08B8C-9F25-9E44-9E88-0D3E70935124}"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28</a:t>
            </a:fld>
            <a:endParaRPr lang="zh-CN" altLang="en-US"/>
          </a:p>
        </p:txBody>
      </p:sp>
    </p:spTree>
    <p:extLst>
      <p:ext uri="{BB962C8B-B14F-4D97-AF65-F5344CB8AC3E}">
        <p14:creationId xmlns:p14="http://schemas.microsoft.com/office/powerpoint/2010/main" val="2461997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par>
                          <p:cTn id="38" fill="hold">
                            <p:stCondLst>
                              <p:cond delay="35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38"/>
                                        </p:tgtEl>
                                        <p:attrNameLst>
                                          <p:attrName>ppt_y</p:attrName>
                                        </p:attrNameLst>
                                      </p:cBhvr>
                                      <p:tavLst>
                                        <p:tav tm="0">
                                          <p:val>
                                            <p:strVal val="#ppt_y"/>
                                          </p:val>
                                        </p:tav>
                                        <p:tav tm="100000">
                                          <p:val>
                                            <p:strVal val="#ppt_y"/>
                                          </p:val>
                                        </p:tav>
                                      </p:tavLst>
                                    </p:anim>
                                    <p:anim calcmode="lin" valueType="num">
                                      <p:cBhvr>
                                        <p:cTn id="43"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33" grpId="0" animBg="1"/>
      <p:bldP spid="34" grpId="0" animBg="1"/>
      <p:bldP spid="35" grpId="0" animBg="1"/>
      <p:bldP spid="36" grpId="0" animBg="1"/>
      <p:bldP spid="38" grpId="0"/>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Arial"/>
                <a:ea typeface="方正兰亭超细黑简体"/>
                <a:cs typeface="+mn-ea"/>
                <a:sym typeface="Arial"/>
              </a:rPr>
              <a:t>目录</a:t>
            </a:r>
            <a:r>
              <a:rPr lang="en-US" altLang="zh-CN" b="1" dirty="0">
                <a:solidFill>
                  <a:schemeClr val="accent1"/>
                </a:solidFill>
                <a:latin typeface="Arial"/>
                <a:ea typeface="方正兰亭超细黑简体"/>
                <a:cs typeface="+mn-ea"/>
                <a:sym typeface="Arial"/>
              </a:rPr>
              <a:t>/</a:t>
            </a:r>
            <a:r>
              <a:rPr lang="en-US" altLang="zh-CN" sz="1800" b="1" dirty="0">
                <a:solidFill>
                  <a:schemeClr val="accent1"/>
                </a:solidFill>
                <a:latin typeface="Arial"/>
                <a:ea typeface="方正兰亭超细黑简体"/>
                <a:cs typeface="+mn-ea"/>
                <a:sym typeface="Arial"/>
              </a:rPr>
              <a:t>Contents</a:t>
            </a:r>
            <a:endParaRPr lang="en-GB" sz="1800" b="1" dirty="0">
              <a:solidFill>
                <a:schemeClr val="accent1"/>
              </a:solidFill>
              <a:latin typeface="Arial"/>
              <a:ea typeface="方正兰亭超细黑简体"/>
              <a:cs typeface="+mn-ea"/>
              <a:sym typeface="Arial"/>
            </a:endParaRPr>
          </a:p>
        </p:txBody>
      </p:sp>
      <p:cxnSp>
        <p:nvCxnSpPr>
          <p:cNvPr id="37" name="直接连接符 36"/>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899593" y="1421579"/>
            <a:ext cx="894259" cy="523220"/>
            <a:chOff x="2215144" y="927951"/>
            <a:chExt cx="1244730" cy="959254"/>
          </a:xfrm>
        </p:grpSpPr>
        <p:sp>
          <p:nvSpPr>
            <p:cNvPr id="39"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0"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01</a:t>
              </a:r>
              <a:endParaRPr lang="zh-CN" altLang="en-US" sz="2800" dirty="0">
                <a:solidFill>
                  <a:schemeClr val="bg1"/>
                </a:solidFill>
                <a:latin typeface="Arial"/>
                <a:ea typeface="方正兰亭超细黑简体"/>
                <a:cs typeface="+mn-ea"/>
                <a:sym typeface="Arial"/>
              </a:endParaRPr>
            </a:p>
          </p:txBody>
        </p:sp>
      </p:grpSp>
      <p:grpSp>
        <p:nvGrpSpPr>
          <p:cNvPr id="41" name="组合 40"/>
          <p:cNvGrpSpPr/>
          <p:nvPr/>
        </p:nvGrpSpPr>
        <p:grpSpPr>
          <a:xfrm>
            <a:off x="899593" y="2186663"/>
            <a:ext cx="894259" cy="523220"/>
            <a:chOff x="2215144" y="1952311"/>
            <a:chExt cx="1244730" cy="959257"/>
          </a:xfrm>
        </p:grpSpPr>
        <p:sp>
          <p:nvSpPr>
            <p:cNvPr id="42" name="平行四边形 48"/>
            <p:cNvSpPr/>
            <p:nvPr/>
          </p:nvSpPr>
          <p:spPr>
            <a:xfrm>
              <a:off x="2215144" y="2033848"/>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3"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02</a:t>
              </a:r>
              <a:endParaRPr lang="zh-CN" altLang="en-US" sz="2800" dirty="0">
                <a:solidFill>
                  <a:schemeClr val="bg1"/>
                </a:solidFill>
                <a:latin typeface="Arial"/>
                <a:ea typeface="方正兰亭超细黑简体"/>
                <a:cs typeface="+mn-ea"/>
                <a:sym typeface="Arial"/>
              </a:endParaRPr>
            </a:p>
          </p:txBody>
        </p:sp>
      </p:grpSp>
      <p:grpSp>
        <p:nvGrpSpPr>
          <p:cNvPr id="44" name="组合 43"/>
          <p:cNvGrpSpPr/>
          <p:nvPr/>
        </p:nvGrpSpPr>
        <p:grpSpPr>
          <a:xfrm>
            <a:off x="899593" y="2986191"/>
            <a:ext cx="894259" cy="523220"/>
            <a:chOff x="2215144" y="3018134"/>
            <a:chExt cx="1244730" cy="959255"/>
          </a:xfrm>
        </p:grpSpPr>
        <p:sp>
          <p:nvSpPr>
            <p:cNvPr id="45"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6"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03</a:t>
              </a:r>
              <a:endParaRPr lang="zh-CN" altLang="en-US" sz="2800" dirty="0">
                <a:solidFill>
                  <a:schemeClr val="bg1"/>
                </a:solidFill>
                <a:latin typeface="Arial"/>
                <a:ea typeface="方正兰亭超细黑简体"/>
                <a:cs typeface="+mn-ea"/>
                <a:sym typeface="Arial"/>
              </a:endParaRPr>
            </a:p>
          </p:txBody>
        </p:sp>
      </p:grpSp>
      <p:grpSp>
        <p:nvGrpSpPr>
          <p:cNvPr id="53" name="组合 52"/>
          <p:cNvGrpSpPr/>
          <p:nvPr/>
        </p:nvGrpSpPr>
        <p:grpSpPr>
          <a:xfrm>
            <a:off x="2010894" y="1465945"/>
            <a:ext cx="3857250" cy="459690"/>
            <a:chOff x="4315150" y="953426"/>
            <a:chExt cx="3857250" cy="540057"/>
          </a:xfrm>
        </p:grpSpPr>
        <p:sp>
          <p:nvSpPr>
            <p:cNvPr id="54" name="矩形 53"/>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飞科新零售业务构想</a:t>
              </a:r>
              <a:endParaRPr lang="en-GB" altLang="zh-CN" b="1" dirty="0">
                <a:latin typeface="Arial"/>
                <a:ea typeface="方正兰亭超细黑简体"/>
                <a:cs typeface="+mn-ea"/>
                <a:sym typeface="Arial"/>
              </a:endParaRPr>
            </a:p>
          </p:txBody>
        </p:sp>
        <p:sp>
          <p:nvSpPr>
            <p:cNvPr id="55"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solidFill>
                <a:latin typeface="Arial"/>
                <a:ea typeface="方正兰亭超细黑简体"/>
                <a:cs typeface="+mn-ea"/>
                <a:sym typeface="Arial"/>
              </a:endParaRPr>
            </a:p>
          </p:txBody>
        </p:sp>
      </p:grpSp>
      <p:grpSp>
        <p:nvGrpSpPr>
          <p:cNvPr id="56" name="组合 55"/>
          <p:cNvGrpSpPr/>
          <p:nvPr/>
        </p:nvGrpSpPr>
        <p:grpSpPr>
          <a:xfrm>
            <a:off x="2010894" y="2271495"/>
            <a:ext cx="3857250" cy="459690"/>
            <a:chOff x="4315150" y="1647579"/>
            <a:chExt cx="3857250" cy="540057"/>
          </a:xfrm>
        </p:grpSpPr>
        <p:sp>
          <p:nvSpPr>
            <p:cNvPr id="57" name="矩形 56"/>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洽客新零售示范</a:t>
              </a:r>
              <a:endParaRPr lang="en-GB" altLang="zh-CN" b="1" dirty="0">
                <a:latin typeface="Arial"/>
                <a:ea typeface="方正兰亭超细黑简体"/>
                <a:cs typeface="+mn-ea"/>
                <a:sym typeface="Arial"/>
              </a:endParaRPr>
            </a:p>
          </p:txBody>
        </p:sp>
        <p:sp>
          <p:nvSpPr>
            <p:cNvPr id="58"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grpSp>
        <p:nvGrpSpPr>
          <p:cNvPr id="59" name="组合 58"/>
          <p:cNvGrpSpPr/>
          <p:nvPr/>
        </p:nvGrpSpPr>
        <p:grpSpPr>
          <a:xfrm>
            <a:off x="2010894" y="3017247"/>
            <a:ext cx="3857250" cy="459690"/>
            <a:chOff x="4315150" y="2341731"/>
            <a:chExt cx="3857250" cy="540057"/>
          </a:xfrm>
        </p:grpSpPr>
        <p:sp>
          <p:nvSpPr>
            <p:cNvPr id="60" name="矩形 59"/>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飞科新零售服务内容</a:t>
              </a:r>
              <a:endParaRPr lang="en-GB" altLang="zh-CN" b="1" dirty="0">
                <a:latin typeface="Arial"/>
                <a:ea typeface="方正兰亭超细黑简体"/>
                <a:cs typeface="+mn-ea"/>
                <a:sym typeface="Arial"/>
              </a:endParaRPr>
            </a:p>
          </p:txBody>
        </p:sp>
        <p:sp>
          <p:nvSpPr>
            <p:cNvPr id="61"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rgbClr val="FF0000"/>
                </a:solidFill>
                <a:latin typeface="Arial"/>
                <a:ea typeface="方正兰亭超细黑简体"/>
                <a:cs typeface="+mn-ea"/>
                <a:sym typeface="Arial"/>
              </a:endParaRPr>
            </a:p>
          </p:txBody>
        </p:sp>
      </p:grpSp>
      <p:grpSp>
        <p:nvGrpSpPr>
          <p:cNvPr id="22" name="组合 43"/>
          <p:cNvGrpSpPr/>
          <p:nvPr/>
        </p:nvGrpSpPr>
        <p:grpSpPr>
          <a:xfrm>
            <a:off x="906853" y="3731246"/>
            <a:ext cx="894259" cy="523220"/>
            <a:chOff x="2215144" y="3018134"/>
            <a:chExt cx="1244730" cy="959255"/>
          </a:xfrm>
        </p:grpSpPr>
        <p:sp>
          <p:nvSpPr>
            <p:cNvPr id="23"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24"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04</a:t>
              </a:r>
              <a:endParaRPr lang="zh-CN" altLang="en-US" sz="2800" dirty="0">
                <a:solidFill>
                  <a:schemeClr val="bg1"/>
                </a:solidFill>
                <a:latin typeface="Arial"/>
                <a:ea typeface="方正兰亭超细黑简体"/>
                <a:cs typeface="+mn-ea"/>
                <a:sym typeface="Arial"/>
              </a:endParaRPr>
            </a:p>
          </p:txBody>
        </p:sp>
      </p:grpSp>
      <p:grpSp>
        <p:nvGrpSpPr>
          <p:cNvPr id="25" name="组合 58"/>
          <p:cNvGrpSpPr/>
          <p:nvPr/>
        </p:nvGrpSpPr>
        <p:grpSpPr>
          <a:xfrm>
            <a:off x="2018154" y="3762302"/>
            <a:ext cx="3857250" cy="459690"/>
            <a:chOff x="4315150" y="2341731"/>
            <a:chExt cx="3857250" cy="540057"/>
          </a:xfrm>
        </p:grpSpPr>
        <p:sp>
          <p:nvSpPr>
            <p:cNvPr id="26" name="矩形 25"/>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rgbClr val="FF0000"/>
                  </a:solidFill>
                  <a:latin typeface="Arial"/>
                  <a:ea typeface="方正兰亭超细黑简体"/>
                  <a:cs typeface="+mn-ea"/>
                  <a:sym typeface="Arial"/>
                </a:rPr>
                <a:t>洽客企业基础介绍</a:t>
              </a:r>
              <a:endParaRPr lang="en-GB" altLang="zh-CN" b="1" dirty="0">
                <a:solidFill>
                  <a:srgbClr val="FF0000"/>
                </a:solidFill>
                <a:latin typeface="Arial"/>
                <a:ea typeface="方正兰亭超细黑简体"/>
                <a:cs typeface="+mn-ea"/>
                <a:sym typeface="Arial"/>
              </a:endParaRPr>
            </a:p>
          </p:txBody>
        </p:sp>
        <p:sp>
          <p:nvSpPr>
            <p:cNvPr id="27"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sp>
        <p:nvSpPr>
          <p:cNvPr id="2" name="日期占位符 1"/>
          <p:cNvSpPr>
            <a:spLocks noGrp="1"/>
          </p:cNvSpPr>
          <p:nvPr>
            <p:ph type="dt" sz="half" idx="10"/>
          </p:nvPr>
        </p:nvSpPr>
        <p:spPr/>
        <p:txBody>
          <a:bodyPr/>
          <a:lstStyle/>
          <a:p>
            <a:fld id="{87744561-4BA9-5143-9257-9A8677BCC19A}"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29</a:t>
            </a:fld>
            <a:endParaRPr lang="zh-CN" altLang="en-US"/>
          </a:p>
        </p:txBody>
      </p:sp>
    </p:spTree>
    <p:extLst>
      <p:ext uri="{BB962C8B-B14F-4D97-AF65-F5344CB8AC3E}">
        <p14:creationId xmlns:p14="http://schemas.microsoft.com/office/powerpoint/2010/main" val="18126459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0-#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0-#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1+#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飞科新零售业务构想</a:t>
            </a:r>
          </a:p>
        </p:txBody>
      </p:sp>
      <p:sp>
        <p:nvSpPr>
          <p:cNvPr id="22" name="Text Box 18">
            <a:extLst>
              <a:ext uri="{FF2B5EF4-FFF2-40B4-BE49-F238E27FC236}">
                <a16:creationId xmlns:a16="http://schemas.microsoft.com/office/drawing/2014/main" id="{A2DF036D-C8F8-40EC-B788-361FEC7F1A5A}"/>
              </a:ext>
            </a:extLst>
          </p:cNvPr>
          <p:cNvSpPr txBox="1">
            <a:spLocks noChangeArrowheads="1"/>
          </p:cNvSpPr>
          <p:nvPr/>
        </p:nvSpPr>
        <p:spPr bwMode="black">
          <a:xfrm>
            <a:off x="890248" y="1068246"/>
            <a:ext cx="1252018" cy="392121"/>
          </a:xfrm>
          <a:prstGeom prst="rect">
            <a:avLst/>
          </a:prstGeom>
          <a:solidFill>
            <a:srgbClr val="C00000"/>
          </a:solidFill>
          <a:ln>
            <a:headEnd/>
            <a:tailEnd/>
          </a:ln>
        </p:spPr>
        <p:style>
          <a:lnRef idx="3">
            <a:schemeClr val="lt1"/>
          </a:lnRef>
          <a:fillRef idx="1">
            <a:schemeClr val="accent2"/>
          </a:fillRef>
          <a:effectRef idx="1">
            <a:schemeClr val="accent2"/>
          </a:effectRef>
          <a:fontRef idx="minor">
            <a:schemeClr val="lt1"/>
          </a:fontRef>
        </p:style>
        <p:txBody>
          <a:bodyPr wrap="square" anchor="ctr">
            <a:noAutofit/>
          </a:bodyPr>
          <a:lstStyle/>
          <a:p>
            <a:pPr algn="ctr">
              <a:spcBef>
                <a:spcPct val="50000"/>
              </a:spcBef>
            </a:pPr>
            <a:r>
              <a:rPr lang="zh-CN" altLang="en-US" sz="1500" b="1" dirty="0">
                <a:solidFill>
                  <a:schemeClr val="bg1"/>
                </a:solidFill>
                <a:latin typeface="微软雅黑" pitchFamily="34" charset="-122"/>
                <a:ea typeface="微软雅黑" pitchFamily="34" charset="-122"/>
                <a:cs typeface="Arial" pitchFamily="34" charset="0"/>
              </a:rPr>
              <a:t>飞科概况</a:t>
            </a:r>
            <a:endParaRPr lang="en-US" altLang="zh-CN" sz="1500" b="1" dirty="0">
              <a:solidFill>
                <a:schemeClr val="bg1"/>
              </a:solidFill>
              <a:latin typeface="微软雅黑" pitchFamily="34" charset="-122"/>
              <a:ea typeface="微软雅黑" pitchFamily="34" charset="-122"/>
              <a:cs typeface="Arial" pitchFamily="34" charset="0"/>
            </a:endParaRPr>
          </a:p>
        </p:txBody>
      </p:sp>
      <p:sp>
        <p:nvSpPr>
          <p:cNvPr id="23" name="矩形 22">
            <a:extLst>
              <a:ext uri="{FF2B5EF4-FFF2-40B4-BE49-F238E27FC236}">
                <a16:creationId xmlns:a16="http://schemas.microsoft.com/office/drawing/2014/main" id="{3DFC101E-71E0-47F2-B3AF-350772098A96}"/>
              </a:ext>
            </a:extLst>
          </p:cNvPr>
          <p:cNvSpPr/>
          <p:nvPr/>
        </p:nvSpPr>
        <p:spPr>
          <a:xfrm>
            <a:off x="2178418" y="1302863"/>
            <a:ext cx="5720676" cy="1477328"/>
          </a:xfrm>
          <a:prstGeom prst="rect">
            <a:avLst/>
          </a:prstGeom>
        </p:spPr>
        <p:txBody>
          <a:bodyPr wrap="square">
            <a:spAutoFit/>
          </a:bodyPr>
          <a:lstStyle/>
          <a:p>
            <a:pPr>
              <a:lnSpc>
                <a:spcPct val="150000"/>
              </a:lnSpc>
              <a:defRPr/>
            </a:pPr>
            <a:r>
              <a:rPr lang="zh-CN" altLang="en-US" sz="1200" dirty="0">
                <a:latin typeface="微软雅黑" pitchFamily="34" charset="-122"/>
                <a:ea typeface="微软雅黑" pitchFamily="34" charset="-122"/>
              </a:rPr>
              <a:t>上证</a:t>
            </a:r>
            <a:r>
              <a:rPr lang="en-US" altLang="zh-CN" sz="1200" dirty="0">
                <a:latin typeface="微软雅黑" pitchFamily="34" charset="-122"/>
                <a:ea typeface="微软雅黑" pitchFamily="34" charset="-122"/>
              </a:rPr>
              <a:t>A</a:t>
            </a:r>
            <a:r>
              <a:rPr lang="zh-CN" altLang="en-US" sz="1200" dirty="0">
                <a:latin typeface="微软雅黑" pitchFamily="34" charset="-122"/>
                <a:ea typeface="微软雅黑" pitchFamily="34" charset="-122"/>
              </a:rPr>
              <a:t>股第一家个人护理电器上市企业，国内剃须刀领域领头羊；</a:t>
            </a:r>
            <a:r>
              <a:rPr lang="en-US" altLang="zh-CN" sz="1200" dirty="0">
                <a:latin typeface="微软雅黑" pitchFamily="34" charset="-122"/>
                <a:ea typeface="微软雅黑" pitchFamily="34" charset="-122"/>
              </a:rPr>
              <a:t>2017</a:t>
            </a:r>
            <a:r>
              <a:rPr lang="zh-CN" altLang="en-US" sz="1200" dirty="0">
                <a:latin typeface="微软雅黑" pitchFamily="34" charset="-122"/>
                <a:ea typeface="微软雅黑" pitchFamily="34" charset="-122"/>
              </a:rPr>
              <a:t>年上半年营业收入</a:t>
            </a:r>
            <a:r>
              <a:rPr lang="en-US" altLang="zh-CN" sz="1200" dirty="0">
                <a:latin typeface="微软雅黑" pitchFamily="34" charset="-122"/>
                <a:ea typeface="微软雅黑" pitchFamily="34" charset="-122"/>
              </a:rPr>
              <a:t>17.23</a:t>
            </a:r>
            <a:r>
              <a:rPr lang="zh-CN" altLang="en-US" sz="1200" dirty="0">
                <a:latin typeface="微软雅黑" pitchFamily="34" charset="-122"/>
                <a:ea typeface="微软雅黑" pitchFamily="34" charset="-122"/>
              </a:rPr>
              <a:t>亿元，增</a:t>
            </a:r>
            <a:r>
              <a:rPr lang="en-US" altLang="zh-CN" sz="1200" dirty="0">
                <a:latin typeface="微软雅黑" pitchFamily="34" charset="-122"/>
                <a:ea typeface="微软雅黑" pitchFamily="34" charset="-122"/>
              </a:rPr>
              <a:t>19.04%</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a:lnSpc>
                <a:spcPct val="150000"/>
              </a:lnSpc>
              <a:defRPr/>
            </a:pPr>
            <a:r>
              <a:rPr lang="zh-CN" altLang="en-US" sz="1200" dirty="0">
                <a:latin typeface="微软雅黑" pitchFamily="34" charset="-122"/>
                <a:ea typeface="微软雅黑" pitchFamily="34" charset="-122"/>
              </a:rPr>
              <a:t>产品方面：以剃须刀为核心扩展为：电吹风、理发器、熨烫系列、扫地机器人等近</a:t>
            </a:r>
            <a:r>
              <a:rPr lang="en-US" altLang="zh-CN" sz="1200" dirty="0">
                <a:latin typeface="微软雅黑" pitchFamily="34" charset="-122"/>
                <a:ea typeface="微软雅黑" pitchFamily="34" charset="-122"/>
              </a:rPr>
              <a:t>50</a:t>
            </a:r>
            <a:r>
              <a:rPr lang="zh-CN" altLang="en-US" sz="1200" dirty="0">
                <a:latin typeface="微软雅黑" pitchFamily="34" charset="-122"/>
                <a:ea typeface="微软雅黑" pitchFamily="34" charset="-122"/>
              </a:rPr>
              <a:t>个</a:t>
            </a:r>
            <a:r>
              <a:rPr lang="en-US" altLang="zh-CN" sz="1200" dirty="0" err="1">
                <a:latin typeface="微软雅黑" pitchFamily="34" charset="-122"/>
                <a:ea typeface="微软雅黑" pitchFamily="34" charset="-122"/>
              </a:rPr>
              <a:t>sku</a:t>
            </a:r>
            <a:r>
              <a:rPr lang="zh-CN" altLang="en-US" sz="1200" dirty="0">
                <a:latin typeface="微软雅黑" pitchFamily="34" charset="-122"/>
                <a:ea typeface="微软雅黑" pitchFamily="34" charset="-122"/>
              </a:rPr>
              <a:t>，未来会涉入智能小家电领域。</a:t>
            </a:r>
            <a:endParaRPr lang="en-US" altLang="zh-CN" sz="1200" dirty="0">
              <a:latin typeface="微软雅黑" pitchFamily="34" charset="-122"/>
              <a:ea typeface="微软雅黑" pitchFamily="34" charset="-122"/>
            </a:endParaRPr>
          </a:p>
          <a:p>
            <a:pPr>
              <a:lnSpc>
                <a:spcPct val="150000"/>
              </a:lnSpc>
              <a:defRPr/>
            </a:pPr>
            <a:r>
              <a:rPr lang="zh-CN" altLang="en-US" sz="1200" dirty="0">
                <a:latin typeface="微软雅黑" pitchFamily="34" charset="-122"/>
                <a:ea typeface="微软雅黑" pitchFamily="34" charset="-122"/>
              </a:rPr>
              <a:t>渠道方面：各类终端</a:t>
            </a: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万多个；线下有专柜，线上有天猫、京东和飞科商城等。</a:t>
            </a:r>
          </a:p>
        </p:txBody>
      </p:sp>
      <p:cxnSp>
        <p:nvCxnSpPr>
          <p:cNvPr id="24" name="直接连接符 23">
            <a:extLst>
              <a:ext uri="{FF2B5EF4-FFF2-40B4-BE49-F238E27FC236}">
                <a16:creationId xmlns:a16="http://schemas.microsoft.com/office/drawing/2014/main" id="{E38391DD-03C8-4403-9B8C-F20D3A287DAD}"/>
              </a:ext>
            </a:extLst>
          </p:cNvPr>
          <p:cNvCxnSpPr>
            <a:cxnSpLocks/>
          </p:cNvCxnSpPr>
          <p:nvPr/>
        </p:nvCxnSpPr>
        <p:spPr bwMode="auto">
          <a:xfrm>
            <a:off x="2196275" y="1264307"/>
            <a:ext cx="5475456" cy="0"/>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sp>
        <p:nvSpPr>
          <p:cNvPr id="27" name="Text Box 18">
            <a:extLst>
              <a:ext uri="{FF2B5EF4-FFF2-40B4-BE49-F238E27FC236}">
                <a16:creationId xmlns:a16="http://schemas.microsoft.com/office/drawing/2014/main" id="{DF06B0DF-EE26-40F1-8D36-B1A8282F0EE6}"/>
              </a:ext>
            </a:extLst>
          </p:cNvPr>
          <p:cNvSpPr txBox="1">
            <a:spLocks noChangeArrowheads="1"/>
          </p:cNvSpPr>
          <p:nvPr/>
        </p:nvSpPr>
        <p:spPr bwMode="black">
          <a:xfrm>
            <a:off x="890248" y="2722318"/>
            <a:ext cx="1252018" cy="481866"/>
          </a:xfrm>
          <a:prstGeom prst="rect">
            <a:avLst/>
          </a:prstGeom>
          <a:solidFill>
            <a:srgbClr val="C00000"/>
          </a:solidFill>
          <a:ln>
            <a:headEnd/>
            <a:tailEnd/>
          </a:ln>
        </p:spPr>
        <p:style>
          <a:lnRef idx="3">
            <a:schemeClr val="lt1"/>
          </a:lnRef>
          <a:fillRef idx="1">
            <a:schemeClr val="accent2"/>
          </a:fillRef>
          <a:effectRef idx="1">
            <a:schemeClr val="accent2"/>
          </a:effectRef>
          <a:fontRef idx="minor">
            <a:schemeClr val="lt1"/>
          </a:fontRef>
        </p:style>
        <p:txBody>
          <a:bodyPr wrap="square" anchor="ctr">
            <a:noAutofit/>
          </a:bodyPr>
          <a:lstStyle/>
          <a:p>
            <a:pPr algn="ctr">
              <a:spcBef>
                <a:spcPct val="50000"/>
              </a:spcBef>
            </a:pPr>
            <a:r>
              <a:rPr lang="zh-CN" altLang="en-US" sz="1500" b="1" dirty="0">
                <a:solidFill>
                  <a:schemeClr val="bg1"/>
                </a:solidFill>
                <a:latin typeface="微软雅黑" pitchFamily="34" charset="-122"/>
                <a:ea typeface="微软雅黑" pitchFamily="34" charset="-122"/>
                <a:cs typeface="Arial" pitchFamily="34" charset="0"/>
              </a:rPr>
              <a:t>业务建设构想</a:t>
            </a:r>
            <a:endParaRPr lang="en-US" altLang="zh-CN" sz="1500" b="1" dirty="0">
              <a:solidFill>
                <a:schemeClr val="bg1"/>
              </a:solidFill>
              <a:latin typeface="微软雅黑" pitchFamily="34" charset="-122"/>
              <a:ea typeface="微软雅黑" pitchFamily="34" charset="-122"/>
              <a:cs typeface="Arial" pitchFamily="34" charset="0"/>
            </a:endParaRPr>
          </a:p>
        </p:txBody>
      </p:sp>
      <p:cxnSp>
        <p:nvCxnSpPr>
          <p:cNvPr id="29" name="直接连接符 28">
            <a:extLst>
              <a:ext uri="{FF2B5EF4-FFF2-40B4-BE49-F238E27FC236}">
                <a16:creationId xmlns:a16="http://schemas.microsoft.com/office/drawing/2014/main" id="{AAD5782B-32FC-4F34-9BE2-9DD778CA3D33}"/>
              </a:ext>
            </a:extLst>
          </p:cNvPr>
          <p:cNvCxnSpPr>
            <a:cxnSpLocks/>
          </p:cNvCxnSpPr>
          <p:nvPr/>
        </p:nvCxnSpPr>
        <p:spPr bwMode="auto">
          <a:xfrm>
            <a:off x="2160342" y="2963251"/>
            <a:ext cx="5579028" cy="0"/>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sp>
        <p:nvSpPr>
          <p:cNvPr id="31" name="矩形 30">
            <a:extLst>
              <a:ext uri="{FF2B5EF4-FFF2-40B4-BE49-F238E27FC236}">
                <a16:creationId xmlns:a16="http://schemas.microsoft.com/office/drawing/2014/main" id="{7D1417E9-E500-4D92-9E77-E97976034A85}"/>
              </a:ext>
            </a:extLst>
          </p:cNvPr>
          <p:cNvSpPr/>
          <p:nvPr/>
        </p:nvSpPr>
        <p:spPr>
          <a:xfrm>
            <a:off x="2142267" y="3019107"/>
            <a:ext cx="5756827" cy="1754326"/>
          </a:xfrm>
          <a:prstGeom prst="rect">
            <a:avLst/>
          </a:prstGeom>
        </p:spPr>
        <p:txBody>
          <a:bodyPr wrap="square">
            <a:spAutoFit/>
          </a:bodyPr>
          <a:lstStyle/>
          <a:p>
            <a:pPr>
              <a:lnSpc>
                <a:spcPct val="150000"/>
              </a:lnSpc>
              <a:defRPr/>
            </a:pPr>
            <a:r>
              <a:rPr lang="zh-CN" altLang="en-US" sz="1200" dirty="0">
                <a:latin typeface="微软雅黑" pitchFamily="34" charset="-122"/>
                <a:ea typeface="微软雅黑" pitchFamily="34" charset="-122"/>
              </a:rPr>
              <a:t>业务目标：一阶段探索新零售模式：专卖店</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伙伴商城，我做你看；</a:t>
            </a:r>
            <a:endParaRPr lang="en-US" altLang="zh-CN" sz="1200" dirty="0">
              <a:latin typeface="微软雅黑" pitchFamily="34" charset="-122"/>
              <a:ea typeface="微软雅黑" pitchFamily="34" charset="-122"/>
            </a:endParaRPr>
          </a:p>
          <a:p>
            <a:pPr>
              <a:lnSpc>
                <a:spcPct val="150000"/>
              </a:lnSpc>
              <a:defRPr/>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二阶段赋能、升级代理经销体系。</a:t>
            </a:r>
            <a:endParaRPr lang="en-US" altLang="zh-CN" sz="1200" dirty="0">
              <a:latin typeface="微软雅黑" pitchFamily="34" charset="-122"/>
              <a:ea typeface="微软雅黑" pitchFamily="34" charset="-122"/>
            </a:endParaRPr>
          </a:p>
          <a:p>
            <a:pPr>
              <a:lnSpc>
                <a:spcPct val="150000"/>
              </a:lnSpc>
              <a:defRPr/>
            </a:pPr>
            <a:r>
              <a:rPr lang="zh-CN" altLang="en-US" sz="1200" dirty="0">
                <a:latin typeface="微软雅黑" pitchFamily="34" charset="-122"/>
                <a:ea typeface="微软雅黑" pitchFamily="34" charset="-122"/>
              </a:rPr>
              <a:t>业务方式：</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，开设全新飞科专卖店，门店体验为主；</a:t>
            </a:r>
            <a:endParaRPr lang="en-US" altLang="zh-CN" sz="1200" dirty="0">
              <a:latin typeface="微软雅黑" pitchFamily="34" charset="-122"/>
              <a:ea typeface="微软雅黑" pitchFamily="34" charset="-122"/>
            </a:endParaRPr>
          </a:p>
          <a:p>
            <a:pPr>
              <a:lnSpc>
                <a:spcPct val="150000"/>
              </a:lnSpc>
              <a:defRPr/>
            </a:pPr>
            <a:r>
              <a:rPr lang="en-US" altLang="zh-CN" sz="1200" dirty="0">
                <a:latin typeface="微软雅黑" pitchFamily="34" charset="-122"/>
                <a:ea typeface="微软雅黑" pitchFamily="34" charset="-122"/>
              </a:rPr>
              <a:t>                 2</a:t>
            </a:r>
            <a:r>
              <a:rPr lang="zh-CN" altLang="en-US" sz="1200" dirty="0">
                <a:latin typeface="微软雅黑" pitchFamily="34" charset="-122"/>
                <a:ea typeface="微软雅黑" pitchFamily="34" charset="-122"/>
              </a:rPr>
              <a:t>，结合飞科商城，形成线上线下一致消费体验；</a:t>
            </a:r>
            <a:endParaRPr lang="en-US" altLang="zh-CN" sz="1200" dirty="0">
              <a:latin typeface="微软雅黑" pitchFamily="34" charset="-122"/>
              <a:ea typeface="微软雅黑" pitchFamily="34" charset="-122"/>
            </a:endParaRPr>
          </a:p>
          <a:p>
            <a:pPr>
              <a:lnSpc>
                <a:spcPct val="150000"/>
              </a:lnSpc>
              <a:defRPr/>
            </a:pPr>
            <a:r>
              <a:rPr lang="en-US" altLang="zh-CN" sz="1200" dirty="0">
                <a:latin typeface="微软雅黑" pitchFamily="34" charset="-122"/>
                <a:ea typeface="微软雅黑" pitchFamily="34" charset="-122"/>
              </a:rPr>
              <a:t>                 3</a:t>
            </a:r>
            <a:r>
              <a:rPr lang="zh-CN" altLang="en-US" sz="1200" dirty="0">
                <a:latin typeface="微软雅黑" pitchFamily="34" charset="-122"/>
                <a:ea typeface="微软雅黑" pitchFamily="34" charset="-122"/>
              </a:rPr>
              <a:t>，飞科商城具备伙伴分销能力，拓展销售通路；</a:t>
            </a:r>
            <a:endParaRPr lang="en-US" altLang="zh-CN" sz="1200" dirty="0">
              <a:latin typeface="微软雅黑" pitchFamily="34" charset="-122"/>
              <a:ea typeface="微软雅黑" pitchFamily="34" charset="-122"/>
            </a:endParaRPr>
          </a:p>
          <a:p>
            <a:pPr>
              <a:lnSpc>
                <a:spcPct val="150000"/>
              </a:lnSpc>
              <a:defRPr/>
            </a:pPr>
            <a:r>
              <a:rPr lang="en-US" altLang="zh-CN" sz="1200" dirty="0">
                <a:latin typeface="微软雅黑" pitchFamily="34" charset="-122"/>
                <a:ea typeface="微软雅黑" pitchFamily="34" charset="-122"/>
              </a:rPr>
              <a:t>                 4</a:t>
            </a:r>
            <a:r>
              <a:rPr lang="zh-CN" altLang="en-US" sz="1200" dirty="0">
                <a:latin typeface="微软雅黑" pitchFamily="34" charset="-122"/>
                <a:ea typeface="微软雅黑" pitchFamily="34" charset="-122"/>
              </a:rPr>
              <a:t>，系统中台负责线上线下订单分配及库存策略；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12850290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12334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洽客企业情况介绍</a:t>
            </a:r>
            <a:endParaRPr lang="en-GB" altLang="zh-CN" sz="1800" b="1" dirty="0">
              <a:solidFill>
                <a:schemeClr val="tx1">
                  <a:lumMod val="75000"/>
                  <a:lumOff val="25000"/>
                </a:schemeClr>
              </a:solidFill>
              <a:latin typeface="Arial"/>
              <a:ea typeface="方正兰亭超细黑简体"/>
              <a:cs typeface="+mn-ea"/>
              <a:sym typeface="Arial"/>
            </a:endParaRPr>
          </a:p>
        </p:txBody>
      </p:sp>
      <p:cxnSp>
        <p:nvCxnSpPr>
          <p:cNvPr id="28" name="Straight Connector 9"/>
          <p:cNvCxnSpPr/>
          <p:nvPr/>
        </p:nvCxnSpPr>
        <p:spPr>
          <a:xfrm flipV="1">
            <a:off x="2799953" y="1448991"/>
            <a:ext cx="0" cy="2532459"/>
          </a:xfrm>
          <a:prstGeom prst="line">
            <a:avLst/>
          </a:prstGeom>
          <a:ln w="3175" cmpd="sng">
            <a:solidFill>
              <a:srgbClr val="ADBACA"/>
            </a:solidFill>
          </a:ln>
          <a:effectLst/>
        </p:spPr>
        <p:style>
          <a:lnRef idx="2">
            <a:schemeClr val="accent1"/>
          </a:lnRef>
          <a:fillRef idx="0">
            <a:schemeClr val="accent1"/>
          </a:fillRef>
          <a:effectRef idx="1">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7283" y="1204010"/>
            <a:ext cx="2350431" cy="2860101"/>
          </a:xfrm>
          <a:prstGeom prst="roundRect">
            <a:avLst>
              <a:gd name="adj" fmla="val 3616"/>
            </a:avLst>
          </a:prstGeom>
          <a:solidFill>
            <a:srgbClr val="FFFFFF">
              <a:shade val="85000"/>
            </a:srgbClr>
          </a:solidFill>
          <a:ln>
            <a:noFill/>
          </a:ln>
          <a:effectLst>
            <a:reflection blurRad="12700" stA="38000" endPos="28000" dist="5000" dir="5400000" sy="-100000" algn="bl" rotWithShape="0"/>
          </a:effectLst>
        </p:spPr>
      </p:pic>
      <p:sp>
        <p:nvSpPr>
          <p:cNvPr id="30" name="TextBox 10"/>
          <p:cNvSpPr txBox="1">
            <a:spLocks noChangeArrowheads="1"/>
          </p:cNvSpPr>
          <p:nvPr/>
        </p:nvSpPr>
        <p:spPr bwMode="auto">
          <a:xfrm>
            <a:off x="2989576" y="642774"/>
            <a:ext cx="6035012" cy="4558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1428" tIns="25715" rIns="51428" bIns="25715">
            <a:spAutoFit/>
          </a:bodyPr>
          <a:lstStyle>
            <a:lvl1pPr marL="1708150" indent="-170815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1400" b="1" dirty="0">
                <a:latin typeface="微软雅黑" panose="020B0503020204020204" pitchFamily="34" charset="-122"/>
                <a:ea typeface="微软雅黑" panose="020B0503020204020204" pitchFamily="34" charset="-122"/>
              </a:rPr>
              <a:t>公司全称：</a:t>
            </a:r>
            <a:r>
              <a:rPr kumimoji="0" lang="zh-CN" altLang="en-US" sz="1400" dirty="0">
                <a:solidFill>
                  <a:srgbClr val="FF0000"/>
                </a:solidFill>
                <a:latin typeface="微软雅黑" panose="020B0503020204020204" pitchFamily="34" charset="-122"/>
                <a:ea typeface="微软雅黑" panose="020B0503020204020204" pitchFamily="34" charset="-122"/>
              </a:rPr>
              <a:t>杭州蚁国科技有限公司，创立于</a:t>
            </a:r>
            <a:r>
              <a:rPr kumimoji="0" lang="en-US" altLang="zh-CN" sz="1400" dirty="0">
                <a:solidFill>
                  <a:srgbClr val="FF0000"/>
                </a:solidFill>
                <a:latin typeface="微软雅黑" panose="020B0503020204020204" pitchFamily="34" charset="-122"/>
                <a:ea typeface="微软雅黑" panose="020B0503020204020204" pitchFamily="34" charset="-122"/>
              </a:rPr>
              <a:t>2014</a:t>
            </a:r>
            <a:r>
              <a:rPr kumimoji="0" lang="zh-CN" altLang="en-US" sz="1400" dirty="0">
                <a:solidFill>
                  <a:srgbClr val="FF0000"/>
                </a:solidFill>
                <a:latin typeface="微软雅黑" panose="020B0503020204020204" pitchFamily="34" charset="-122"/>
                <a:ea typeface="微软雅黑" panose="020B0503020204020204" pitchFamily="34" charset="-122"/>
              </a:rPr>
              <a:t>年</a:t>
            </a:r>
            <a:r>
              <a:rPr kumimoji="0" lang="en-US" altLang="zh-CN" sz="1400" dirty="0">
                <a:solidFill>
                  <a:srgbClr val="FF0000"/>
                </a:solidFill>
                <a:latin typeface="微软雅黑" panose="020B0503020204020204" pitchFamily="34" charset="-122"/>
                <a:ea typeface="微软雅黑" panose="020B0503020204020204" pitchFamily="34" charset="-122"/>
              </a:rPr>
              <a:t>11</a:t>
            </a:r>
            <a:r>
              <a:rPr kumimoji="0" lang="zh-CN" altLang="en-US" sz="1400" dirty="0">
                <a:solidFill>
                  <a:srgbClr val="FF0000"/>
                </a:solidFill>
                <a:latin typeface="微软雅黑" panose="020B0503020204020204" pitchFamily="34" charset="-122"/>
                <a:ea typeface="微软雅黑" panose="020B0503020204020204" pitchFamily="34" charset="-122"/>
              </a:rPr>
              <a:t>月</a:t>
            </a:r>
            <a:endParaRPr kumimoji="0" lang="en-US" altLang="zh-CN" sz="1400"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kumimoji="0" lang="zh-CN" altLang="en-US" sz="1400" b="1" dirty="0">
                <a:latin typeface="微软雅黑" panose="020B0503020204020204" pitchFamily="34" charset="-122"/>
                <a:ea typeface="微软雅黑" panose="020B0503020204020204" pitchFamily="34" charset="-122"/>
              </a:rPr>
              <a:t>公司现状：</a:t>
            </a:r>
            <a:endParaRPr kumimoji="0" lang="en-US" altLang="zh-CN" sz="1400" dirty="0">
              <a:solidFill>
                <a:srgbClr val="FF0000"/>
              </a:solidFill>
              <a:latin typeface="微软雅黑" panose="020B0503020204020204" pitchFamily="34" charset="-122"/>
              <a:ea typeface="微软雅黑" panose="020B0503020204020204" pitchFamily="34" charset="-122"/>
            </a:endParaRPr>
          </a:p>
          <a:p>
            <a:pPr marL="428625" indent="-428625">
              <a:lnSpc>
                <a:spcPct val="150000"/>
              </a:lnSpc>
              <a:buFont typeface="Arial" panose="020B0604020202020204" pitchFamily="34" charset="0"/>
              <a:buChar char="•"/>
            </a:pPr>
            <a:r>
              <a:rPr kumimoji="0" lang="zh-CN" altLang="en-US" sz="1400" dirty="0">
                <a:solidFill>
                  <a:srgbClr val="FF0000"/>
                </a:solidFill>
                <a:latin typeface="微软雅黑" panose="020B0503020204020204" pitchFamily="34" charset="-122"/>
                <a:ea typeface="微软雅黑" panose="020B0503020204020204" pitchFamily="34" charset="-122"/>
              </a:rPr>
              <a:t>业内第一家</a:t>
            </a:r>
            <a:r>
              <a:rPr kumimoji="0" lang="zh-CN" altLang="en-US" sz="1400" dirty="0">
                <a:solidFill>
                  <a:srgbClr val="0070C0"/>
                </a:solidFill>
                <a:latin typeface="微软雅黑" panose="020B0503020204020204" pitchFamily="34" charset="-122"/>
                <a:ea typeface="微软雅黑" panose="020B0503020204020204" pitchFamily="34" charset="-122"/>
              </a:rPr>
              <a:t>赋能型</a:t>
            </a:r>
            <a:r>
              <a:rPr kumimoji="0" lang="zh-CN" altLang="en-US" sz="1400" dirty="0">
                <a:solidFill>
                  <a:srgbClr val="FF0000"/>
                </a:solidFill>
                <a:latin typeface="微软雅黑" panose="020B0503020204020204" pitchFamily="34" charset="-122"/>
                <a:ea typeface="微软雅黑" panose="020B0503020204020204" pitchFamily="34" charset="-122"/>
              </a:rPr>
              <a:t>实体零售</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新零售服务商，具有互联网及实体零售双重基因，有能力提供从新零售商业模式孵化到落地服务到互联网工具支撑品牌及跨区域门店落地</a:t>
            </a:r>
            <a:r>
              <a:rPr kumimoji="0" lang="zh-CN" altLang="en-US" sz="1400" dirty="0">
                <a:solidFill>
                  <a:srgbClr val="0070C0"/>
                </a:solidFill>
                <a:latin typeface="微软雅黑" panose="020B0503020204020204" pitchFamily="34" charset="-122"/>
                <a:ea typeface="微软雅黑" panose="020B0503020204020204" pitchFamily="34" charset="-122"/>
              </a:rPr>
              <a:t>全链路服务</a:t>
            </a:r>
            <a:endParaRPr kumimoji="0" lang="en-US" altLang="zh-CN" sz="1400" dirty="0">
              <a:solidFill>
                <a:srgbClr val="0070C0"/>
              </a:solidFill>
              <a:latin typeface="微软雅黑" panose="020B0503020204020204" pitchFamily="34" charset="-122"/>
              <a:ea typeface="微软雅黑" panose="020B0503020204020204" pitchFamily="34" charset="-122"/>
            </a:endParaRPr>
          </a:p>
          <a:p>
            <a:pPr marL="428625" indent="-428625">
              <a:lnSpc>
                <a:spcPct val="150000"/>
              </a:lnSpc>
              <a:buFont typeface="Arial" panose="020B0604020202020204" pitchFamily="34" charset="0"/>
              <a:buChar char="•"/>
            </a:pPr>
            <a:r>
              <a:rPr kumimoji="0" lang="zh-CN" altLang="en-US" sz="1400" dirty="0">
                <a:solidFill>
                  <a:srgbClr val="FF0000"/>
                </a:solidFill>
                <a:latin typeface="微软雅黑" panose="020B0503020204020204" pitchFamily="34" charset="-122"/>
                <a:ea typeface="微软雅黑" panose="020B0503020204020204" pitchFamily="34" charset="-122"/>
              </a:rPr>
              <a:t>业内第一家</a:t>
            </a:r>
            <a:r>
              <a:rPr kumimoji="0" lang="zh-CN" altLang="en-US" sz="1400" dirty="0">
                <a:solidFill>
                  <a:srgbClr val="0070C0"/>
                </a:solidFill>
                <a:latin typeface="微软雅黑" panose="020B0503020204020204" pitchFamily="34" charset="-122"/>
                <a:ea typeface="微软雅黑" panose="020B0503020204020204" pitchFamily="34" charset="-122"/>
              </a:rPr>
              <a:t>“有温暖的零售”</a:t>
            </a:r>
            <a:r>
              <a:rPr kumimoji="0" lang="zh-CN" altLang="en-US" sz="1400" dirty="0">
                <a:solidFill>
                  <a:srgbClr val="FF0000"/>
                </a:solidFill>
                <a:latin typeface="微软雅黑" panose="020B0503020204020204" pitchFamily="34" charset="-122"/>
                <a:ea typeface="微软雅黑" panose="020B0503020204020204" pitchFamily="34" charset="-122"/>
              </a:rPr>
              <a:t>倡导者和服务者</a:t>
            </a:r>
            <a:endParaRPr kumimoji="0" lang="en-US" altLang="zh-CN" sz="1400" dirty="0">
              <a:solidFill>
                <a:srgbClr val="FF0000"/>
              </a:solidFill>
              <a:latin typeface="微软雅黑" panose="020B0503020204020204" pitchFamily="34" charset="-122"/>
              <a:ea typeface="微软雅黑" panose="020B0503020204020204" pitchFamily="34" charset="-122"/>
            </a:endParaRPr>
          </a:p>
          <a:p>
            <a:pPr marL="428625" indent="-428625">
              <a:lnSpc>
                <a:spcPct val="150000"/>
              </a:lnSpc>
              <a:buFont typeface="Arial" panose="020B0604020202020204" pitchFamily="34" charset="0"/>
              <a:buChar char="•"/>
            </a:pPr>
            <a:r>
              <a:rPr kumimoji="0" lang="zh-CN" altLang="en-US" sz="1400" dirty="0">
                <a:solidFill>
                  <a:srgbClr val="FF0000"/>
                </a:solidFill>
                <a:latin typeface="微软雅黑" panose="020B0503020204020204" pitchFamily="34" charset="-122"/>
                <a:ea typeface="微软雅黑" panose="020B0503020204020204" pitchFamily="34" charset="-122"/>
              </a:rPr>
              <a:t>业内首创以</a:t>
            </a:r>
            <a:r>
              <a:rPr kumimoji="0" lang="zh-CN" altLang="en-US" sz="1400" dirty="0">
                <a:solidFill>
                  <a:srgbClr val="0070C0"/>
                </a:solidFill>
                <a:latin typeface="微软雅黑" panose="020B0503020204020204" pitchFamily="34" charset="-122"/>
                <a:ea typeface="微软雅黑" panose="020B0503020204020204" pitchFamily="34" charset="-122"/>
              </a:rPr>
              <a:t>“人为中心”</a:t>
            </a:r>
            <a:r>
              <a:rPr kumimoji="0" lang="zh-CN" altLang="en-US" sz="1400" dirty="0">
                <a:solidFill>
                  <a:srgbClr val="FF0000"/>
                </a:solidFill>
                <a:latin typeface="微软雅黑" panose="020B0503020204020204" pitchFamily="34" charset="-122"/>
                <a:ea typeface="微软雅黑" panose="020B0503020204020204" pitchFamily="34" charset="-122"/>
              </a:rPr>
              <a:t>的实体导购移动零售</a:t>
            </a:r>
            <a:r>
              <a:rPr kumimoji="0" lang="en-US" altLang="zh-CN" sz="1400" dirty="0">
                <a:solidFill>
                  <a:srgbClr val="FF0000"/>
                </a:solidFill>
                <a:latin typeface="微软雅黑" panose="020B0503020204020204" pitchFamily="34" charset="-122"/>
                <a:ea typeface="微软雅黑" panose="020B0503020204020204" pitchFamily="34" charset="-122"/>
              </a:rPr>
              <a:t>CRM</a:t>
            </a:r>
          </a:p>
          <a:p>
            <a:pPr marL="428625" indent="-428625">
              <a:lnSpc>
                <a:spcPct val="150000"/>
              </a:lnSpc>
              <a:buFont typeface="Arial" panose="020B0604020202020204" pitchFamily="34" charset="0"/>
              <a:buChar char="•"/>
            </a:pPr>
            <a:r>
              <a:rPr kumimoji="0" lang="zh-CN" altLang="en-US" sz="1400" dirty="0">
                <a:solidFill>
                  <a:srgbClr val="FF0000"/>
                </a:solidFill>
                <a:latin typeface="微软雅黑" panose="020B0503020204020204" pitchFamily="34" charset="-122"/>
                <a:ea typeface="微软雅黑" panose="020B0503020204020204" pitchFamily="34" charset="-122"/>
              </a:rPr>
              <a:t>业内首创实体零售互联网升级三要素</a:t>
            </a:r>
            <a:r>
              <a:rPr kumimoji="0" lang="zh-CN" altLang="en-US" sz="1400" dirty="0">
                <a:solidFill>
                  <a:srgbClr val="0070C0"/>
                </a:solidFill>
                <a:latin typeface="微软雅黑" panose="020B0503020204020204" pitchFamily="34" charset="-122"/>
                <a:ea typeface="微软雅黑" panose="020B0503020204020204" pitchFamily="34" charset="-122"/>
              </a:rPr>
              <a:t>“</a:t>
            </a:r>
            <a:r>
              <a:rPr kumimoji="0" lang="en-US" altLang="zh-CN" sz="1400" dirty="0">
                <a:solidFill>
                  <a:srgbClr val="0070C0"/>
                </a:solidFill>
                <a:latin typeface="微软雅黑" panose="020B0503020204020204" pitchFamily="34" charset="-122"/>
                <a:ea typeface="微软雅黑" panose="020B0503020204020204" pitchFamily="34" charset="-122"/>
              </a:rPr>
              <a:t>433</a:t>
            </a:r>
            <a:r>
              <a:rPr kumimoji="0" lang="zh-CN" altLang="en-US" sz="1400" dirty="0">
                <a:solidFill>
                  <a:srgbClr val="0070C0"/>
                </a:solidFill>
                <a:latin typeface="微软雅黑" panose="020B0503020204020204" pitchFamily="34" charset="-122"/>
                <a:ea typeface="微软雅黑" panose="020B0503020204020204" pitchFamily="34" charset="-122"/>
              </a:rPr>
              <a:t>”法则及方法论</a:t>
            </a:r>
            <a:r>
              <a:rPr kumimoji="0" lang="zh-CN" altLang="en-US" sz="1400" dirty="0">
                <a:solidFill>
                  <a:srgbClr val="FF0000"/>
                </a:solidFill>
                <a:latin typeface="微软雅黑" panose="020B0503020204020204" pitchFamily="34" charset="-122"/>
                <a:ea typeface="微软雅黑" panose="020B0503020204020204" pitchFamily="34" charset="-122"/>
              </a:rPr>
              <a:t>：工具</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运营</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机制</a:t>
            </a:r>
            <a:r>
              <a:rPr kumimoji="0" lang="en-US" altLang="zh-CN" sz="1400" dirty="0">
                <a:solidFill>
                  <a:srgbClr val="FF0000"/>
                </a:solidFill>
                <a:latin typeface="微软雅黑" panose="020B0503020204020204" pitchFamily="34" charset="-122"/>
                <a:ea typeface="微软雅黑" panose="020B0503020204020204" pitchFamily="34" charset="-122"/>
              </a:rPr>
              <a:t>&amp;</a:t>
            </a:r>
            <a:r>
              <a:rPr kumimoji="0" lang="zh-CN" altLang="en-US" sz="1400" dirty="0">
                <a:solidFill>
                  <a:srgbClr val="FF0000"/>
                </a:solidFill>
                <a:latin typeface="微软雅黑" panose="020B0503020204020204" pitchFamily="34" charset="-122"/>
                <a:ea typeface="微软雅黑" panose="020B0503020204020204" pitchFamily="34" charset="-122"/>
              </a:rPr>
              <a:t>人才</a:t>
            </a:r>
            <a:endParaRPr kumimoji="0" lang="en-US" altLang="zh-CN" sz="1400" dirty="0">
              <a:solidFill>
                <a:srgbClr val="FF0000"/>
              </a:solidFill>
              <a:latin typeface="微软雅黑" panose="020B0503020204020204" pitchFamily="34" charset="-122"/>
              <a:ea typeface="微软雅黑" panose="020B0503020204020204" pitchFamily="34" charset="-122"/>
            </a:endParaRPr>
          </a:p>
          <a:p>
            <a:pPr marL="0" indent="0">
              <a:lnSpc>
                <a:spcPct val="150000"/>
              </a:lnSpc>
            </a:pPr>
            <a:r>
              <a:rPr kumimoji="0" lang="zh-CN" altLang="en-US" sz="1400" b="1" dirty="0">
                <a:latin typeface="微软雅黑" panose="020B0503020204020204" pitchFamily="34" charset="-122"/>
                <a:ea typeface="微软雅黑" panose="020B0503020204020204" pitchFamily="34" charset="-122"/>
              </a:rPr>
              <a:t>公司背景：</a:t>
            </a:r>
            <a:endParaRPr kumimoji="0" lang="en-US" altLang="zh-CN" sz="1400" b="1" dirty="0">
              <a:latin typeface="微软雅黑" panose="020B0503020204020204" pitchFamily="34" charset="-122"/>
              <a:ea typeface="微软雅黑" panose="020B0503020204020204" pitchFamily="34" charset="-122"/>
            </a:endParaRPr>
          </a:p>
          <a:p>
            <a:pPr marL="428625" indent="-428625">
              <a:lnSpc>
                <a:spcPct val="150000"/>
              </a:lnSpc>
              <a:buFont typeface="Arial" panose="020B0604020202020204" pitchFamily="34" charset="0"/>
              <a:buChar char="•"/>
            </a:pPr>
            <a:r>
              <a:rPr kumimoji="0" lang="zh-CN" altLang="en-US" sz="1400" b="1" dirty="0">
                <a:latin typeface="微软雅黑" panose="020B0503020204020204" pitchFamily="34" charset="-122"/>
                <a:ea typeface="微软雅黑" panose="020B0503020204020204" pitchFamily="34" charset="-122"/>
              </a:rPr>
              <a:t>创始人：</a:t>
            </a:r>
            <a:r>
              <a:rPr kumimoji="0" lang="zh-CN" altLang="en-US" sz="1400" dirty="0">
                <a:solidFill>
                  <a:srgbClr val="FF0000"/>
                </a:solidFill>
                <a:latin typeface="微软雅黑" panose="020B0503020204020204" pitchFamily="34" charset="-122"/>
                <a:ea typeface="微软雅黑" panose="020B0503020204020204" pitchFamily="34" charset="-122"/>
              </a:rPr>
              <a:t>玉关（罗文军），</a:t>
            </a:r>
            <a:r>
              <a:rPr kumimoji="0" lang="en-US" altLang="zh-CN" sz="1400" dirty="0">
                <a:solidFill>
                  <a:srgbClr val="FF0000"/>
                </a:solidFill>
                <a:latin typeface="微软雅黑" panose="020B0503020204020204" pitchFamily="34" charset="-122"/>
                <a:ea typeface="微软雅黑" panose="020B0503020204020204" pitchFamily="34" charset="-122"/>
              </a:rPr>
              <a:t>15</a:t>
            </a:r>
            <a:r>
              <a:rPr kumimoji="0" lang="zh-CN" altLang="en-US" sz="1400" dirty="0">
                <a:solidFill>
                  <a:srgbClr val="FF0000"/>
                </a:solidFill>
                <a:latin typeface="微软雅黑" panose="020B0503020204020204" pitchFamily="34" charset="-122"/>
                <a:ea typeface="微软雅黑" panose="020B0503020204020204" pitchFamily="34" charset="-122"/>
              </a:rPr>
              <a:t>年零售行业服务经验，长期致力于通过</a:t>
            </a:r>
            <a:r>
              <a:rPr kumimoji="0" lang="zh-CN" altLang="en-US" sz="1400" dirty="0">
                <a:solidFill>
                  <a:srgbClr val="0070C0"/>
                </a:solidFill>
                <a:latin typeface="微软雅黑" panose="020B0503020204020204" pitchFamily="34" charset="-122"/>
                <a:ea typeface="微软雅黑" panose="020B0503020204020204" pitchFamily="34" charset="-122"/>
              </a:rPr>
              <a:t>模式及技术创新</a:t>
            </a:r>
            <a:r>
              <a:rPr kumimoji="0" lang="zh-CN" altLang="en-US" sz="1400" dirty="0">
                <a:solidFill>
                  <a:srgbClr val="FF0000"/>
                </a:solidFill>
                <a:latin typeface="微软雅黑" panose="020B0503020204020204" pitchFamily="34" charset="-122"/>
                <a:ea typeface="微软雅黑" panose="020B0503020204020204" pitchFamily="34" charset="-122"/>
              </a:rPr>
              <a:t>服务零售企业</a:t>
            </a:r>
            <a:r>
              <a:rPr kumimoji="0" lang="en-US" altLang="zh-CN" sz="1400" dirty="0">
                <a:solidFill>
                  <a:srgbClr val="FF0000"/>
                </a:solidFill>
                <a:latin typeface="微软雅黑" panose="020B0503020204020204" pitchFamily="34" charset="-122"/>
                <a:ea typeface="微软雅黑" panose="020B0503020204020204" pitchFamily="34" charset="-122"/>
              </a:rPr>
              <a:t>&amp;</a:t>
            </a:r>
            <a:r>
              <a:rPr kumimoji="0" lang="zh-CN" altLang="en-US" sz="1400" dirty="0">
                <a:solidFill>
                  <a:srgbClr val="FF0000"/>
                </a:solidFill>
                <a:latin typeface="微软雅黑" panose="020B0503020204020204" pitchFamily="34" charset="-122"/>
                <a:ea typeface="微软雅黑" panose="020B0503020204020204" pitchFamily="34" charset="-122"/>
              </a:rPr>
              <a:t>优化流通效率</a:t>
            </a:r>
            <a:endParaRPr kumimoji="0" lang="en-US" altLang="zh-CN" sz="1400" dirty="0">
              <a:solidFill>
                <a:srgbClr val="FF0000"/>
              </a:solidFill>
              <a:latin typeface="微软雅黑" panose="020B0503020204020204" pitchFamily="34" charset="-122"/>
              <a:ea typeface="微软雅黑" panose="020B0503020204020204" pitchFamily="34" charset="-122"/>
            </a:endParaRPr>
          </a:p>
          <a:p>
            <a:pPr marL="428625" indent="-428625">
              <a:lnSpc>
                <a:spcPct val="150000"/>
              </a:lnSpc>
              <a:buFont typeface="Arial" panose="020B0604020202020204" pitchFamily="34" charset="0"/>
              <a:buChar char="•"/>
            </a:pPr>
            <a:r>
              <a:rPr kumimoji="0" lang="zh-CN" altLang="en-US" sz="1400" b="1" dirty="0">
                <a:latin typeface="微软雅黑" panose="020B0503020204020204" pitchFamily="34" charset="-122"/>
                <a:ea typeface="微软雅黑" panose="020B0503020204020204" pitchFamily="34" charset="-122"/>
              </a:rPr>
              <a:t>主要投资人：</a:t>
            </a:r>
            <a:r>
              <a:rPr kumimoji="0" lang="zh-CN" altLang="en-US" sz="1400" dirty="0">
                <a:solidFill>
                  <a:srgbClr val="FF0000"/>
                </a:solidFill>
                <a:latin typeface="微软雅黑" panose="020B0503020204020204" pitchFamily="34" charset="-122"/>
                <a:ea typeface="微软雅黑" panose="020B0503020204020204" pitchFamily="34" charset="-122"/>
              </a:rPr>
              <a:t>天使</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中楚投资、</a:t>
            </a:r>
            <a:r>
              <a:rPr kumimoji="0" lang="en-US" altLang="zh-CN" sz="1400" dirty="0">
                <a:solidFill>
                  <a:srgbClr val="FF0000"/>
                </a:solidFill>
                <a:latin typeface="微软雅黑" panose="020B0503020204020204" pitchFamily="34" charset="-122"/>
                <a:ea typeface="微软雅黑" panose="020B0503020204020204" pitchFamily="34" charset="-122"/>
              </a:rPr>
              <a:t>Pre-A</a:t>
            </a:r>
            <a:r>
              <a:rPr kumimoji="0" lang="zh-CN" altLang="en-US" sz="1400" dirty="0">
                <a:solidFill>
                  <a:srgbClr val="FF0000"/>
                </a:solidFill>
                <a:latin typeface="微软雅黑" panose="020B0503020204020204" pitchFamily="34" charset="-122"/>
                <a:ea typeface="微软雅黑" panose="020B0503020204020204" pitchFamily="34" charset="-122"/>
              </a:rPr>
              <a:t>软银中国、</a:t>
            </a:r>
            <a:r>
              <a:rPr kumimoji="0" lang="en-US" altLang="zh-CN" sz="1400" dirty="0">
                <a:solidFill>
                  <a:srgbClr val="FF0000"/>
                </a:solidFill>
                <a:latin typeface="微软雅黑" panose="020B0503020204020204" pitchFamily="34" charset="-122"/>
                <a:ea typeface="微软雅黑" panose="020B0503020204020204" pitchFamily="34" charset="-122"/>
              </a:rPr>
              <a:t>A</a:t>
            </a:r>
            <a:r>
              <a:rPr kumimoji="0" lang="zh-CN" altLang="en-US" sz="1400" dirty="0">
                <a:solidFill>
                  <a:srgbClr val="FF0000"/>
                </a:solidFill>
                <a:latin typeface="微软雅黑" panose="020B0503020204020204" pitchFamily="34" charset="-122"/>
                <a:ea typeface="微软雅黑" panose="020B0503020204020204" pitchFamily="34" charset="-122"/>
              </a:rPr>
              <a:t>轮</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软银中国</a:t>
            </a:r>
            <a:r>
              <a:rPr kumimoji="0" lang="en-US" altLang="zh-CN" sz="1400" dirty="0">
                <a:solidFill>
                  <a:srgbClr val="FF0000"/>
                </a:solidFill>
                <a:latin typeface="微软雅黑" panose="020B0503020204020204" pitchFamily="34" charset="-122"/>
                <a:ea typeface="微软雅黑" panose="020B0503020204020204" pitchFamily="34" charset="-122"/>
              </a:rPr>
              <a:t>+</a:t>
            </a:r>
            <a:r>
              <a:rPr kumimoji="0" lang="zh-CN" altLang="en-US" sz="1400" dirty="0">
                <a:solidFill>
                  <a:srgbClr val="FF0000"/>
                </a:solidFill>
                <a:latin typeface="微软雅黑" panose="020B0503020204020204" pitchFamily="34" charset="-122"/>
                <a:ea typeface="微软雅黑" panose="020B0503020204020204" pitchFamily="34" charset="-122"/>
              </a:rPr>
              <a:t>上品折扣（城市奥莱互联网化的代表）</a:t>
            </a:r>
            <a:endParaRPr kumimoji="0" lang="en-US" altLang="zh-CN" sz="1400" dirty="0">
              <a:solidFill>
                <a:srgbClr val="FF0000"/>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D48B8ABB-B9C4-7141-A206-A6F494E6410F}"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30</a:t>
            </a:fld>
            <a:endParaRPr lang="zh-CN" altLang="en-US"/>
          </a:p>
        </p:txBody>
      </p:sp>
    </p:spTree>
    <p:extLst>
      <p:ext uri="{BB962C8B-B14F-4D97-AF65-F5344CB8AC3E}">
        <p14:creationId xmlns:p14="http://schemas.microsoft.com/office/powerpoint/2010/main" val="24200975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pic>
        <p:nvPicPr>
          <p:cNvPr id="28" name="image13.jpg"/>
          <p:cNvPicPr>
            <a:picLocks noChangeAspect="1"/>
          </p:cNvPicPr>
          <p:nvPr/>
        </p:nvPicPr>
        <p:blipFill>
          <a:blip r:embed="rId3"/>
          <a:stretch>
            <a:fillRect/>
          </a:stretch>
        </p:blipFill>
        <p:spPr>
          <a:xfrm>
            <a:off x="525189" y="1918477"/>
            <a:ext cx="8147106" cy="2939054"/>
          </a:xfrm>
          <a:prstGeom prst="rect">
            <a:avLst/>
          </a:prstGeom>
          <a:ln w="12700">
            <a:miter lim="400000"/>
            <a:headEnd/>
            <a:tailEnd/>
          </a:ln>
          <a:effectLst>
            <a:outerShdw blurRad="292100" dist="139700" dir="2700000" rotWithShape="0">
              <a:srgbClr val="333333">
                <a:alpha val="64999"/>
              </a:srgbClr>
            </a:outerShdw>
            <a:softEdge rad="635000"/>
          </a:effectLst>
        </p:spPr>
      </p:pic>
      <p:sp>
        <p:nvSpPr>
          <p:cNvPr id="29" name="文本占位符 2"/>
          <p:cNvSpPr txBox="1">
            <a:spLocks/>
          </p:cNvSpPr>
          <p:nvPr/>
        </p:nvSpPr>
        <p:spPr>
          <a:xfrm>
            <a:off x="754007" y="820315"/>
            <a:ext cx="12460974" cy="621851"/>
          </a:xfrm>
          <a:prstGeom prst="rect">
            <a:avLst/>
          </a:prstGeom>
        </p:spPr>
        <p:txBody>
          <a:bodyPr vert="horz" lIns="68580" tIns="34290" rIns="68580" bIns="34290" numCol="2" rtlCol="0" anchor="ctr"/>
          <a:lstStyle>
            <a:defPPr>
              <a:defRPr lang="zh-CN"/>
            </a:defPPr>
            <a:lvl1pPr algn="l" rtl="0" eaLnBrk="1" fontAlgn="auto" hangingPunct="1">
              <a:spcBef>
                <a:spcPts val="0"/>
              </a:spcBef>
              <a:spcAft>
                <a:spcPts val="0"/>
              </a:spcAft>
              <a:buFontTx/>
              <a:buNone/>
              <a:defRPr sz="1200" kern="1200">
                <a:solidFill>
                  <a:schemeClr val="tx1">
                    <a:tint val="75000"/>
                  </a:schemeClr>
                </a:solidFill>
                <a:latin typeface="+mn-lt"/>
                <a:ea typeface="+mn-ea"/>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dirty="0">
                <a:solidFill>
                  <a:srgbClr val="FF0000"/>
                </a:solidFill>
                <a:latin typeface="微软雅黑"/>
                <a:ea typeface="微软雅黑"/>
                <a:cs typeface="微软雅黑"/>
              </a:rPr>
              <a:t>产品开发团队：</a:t>
            </a:r>
            <a:r>
              <a:rPr lang="en-US" altLang="zh-CN" dirty="0">
                <a:solidFill>
                  <a:srgbClr val="000000"/>
                </a:solidFill>
                <a:latin typeface="微软雅黑"/>
                <a:ea typeface="微软雅黑"/>
                <a:cs typeface="微软雅黑"/>
              </a:rPr>
              <a:t>60%</a:t>
            </a:r>
            <a:r>
              <a:rPr lang="zh-CN" altLang="en-US" dirty="0">
                <a:solidFill>
                  <a:srgbClr val="000000"/>
                </a:solidFill>
                <a:latin typeface="微软雅黑"/>
                <a:ea typeface="微软雅黑"/>
                <a:cs typeface="微软雅黑"/>
              </a:rPr>
              <a:t>来自</a:t>
            </a:r>
            <a:r>
              <a:rPr lang="en-US" altLang="zh-CN" dirty="0">
                <a:solidFill>
                  <a:srgbClr val="000000"/>
                </a:solidFill>
                <a:latin typeface="微软雅黑"/>
                <a:ea typeface="微软雅黑"/>
                <a:cs typeface="微软雅黑"/>
              </a:rPr>
              <a:t>BAT</a:t>
            </a:r>
            <a:r>
              <a:rPr lang="zh-CN" altLang="en-US" dirty="0">
                <a:solidFill>
                  <a:srgbClr val="000000"/>
                </a:solidFill>
                <a:latin typeface="微软雅黑"/>
                <a:ea typeface="微软雅黑"/>
                <a:cs typeface="微软雅黑"/>
              </a:rPr>
              <a:t>技术产品团队</a:t>
            </a:r>
            <a:endParaRPr lang="en-US" altLang="zh-CN" dirty="0">
              <a:solidFill>
                <a:srgbClr val="000000"/>
              </a:solidFill>
              <a:latin typeface="微软雅黑"/>
              <a:ea typeface="微软雅黑"/>
              <a:cs typeface="微软雅黑"/>
            </a:endParaRPr>
          </a:p>
          <a:p>
            <a:endParaRPr lang="en-US" altLang="zh-CN" dirty="0">
              <a:solidFill>
                <a:srgbClr val="000000"/>
              </a:solidFill>
              <a:latin typeface="微软雅黑"/>
              <a:ea typeface="微软雅黑"/>
              <a:cs typeface="微软雅黑"/>
            </a:endParaRPr>
          </a:p>
          <a:p>
            <a:r>
              <a:rPr lang="zh-CN" altLang="en-US" dirty="0">
                <a:solidFill>
                  <a:srgbClr val="FF0000"/>
                </a:solidFill>
                <a:latin typeface="微软雅黑"/>
                <a:ea typeface="微软雅黑"/>
                <a:cs typeface="微软雅黑"/>
              </a:rPr>
              <a:t>服务运营团队：</a:t>
            </a:r>
            <a:r>
              <a:rPr lang="zh-CN" altLang="en-US" dirty="0">
                <a:solidFill>
                  <a:schemeClr val="tx1"/>
                </a:solidFill>
                <a:latin typeface="微软雅黑"/>
                <a:ea typeface="微软雅黑"/>
                <a:cs typeface="微软雅黑"/>
              </a:rPr>
              <a:t>来自中研、创创等培训咨询公司，以及线下零售公司</a:t>
            </a:r>
            <a:r>
              <a:rPr lang="en-US" altLang="zh-CN" dirty="0">
                <a:solidFill>
                  <a:schemeClr val="tx1"/>
                </a:solidFill>
                <a:latin typeface="微软雅黑"/>
                <a:ea typeface="微软雅黑"/>
                <a:cs typeface="微软雅黑"/>
              </a:rPr>
              <a:t>&amp;</a:t>
            </a:r>
            <a:r>
              <a:rPr lang="zh-CN" altLang="en-US" dirty="0">
                <a:solidFill>
                  <a:schemeClr val="tx1"/>
                </a:solidFill>
                <a:latin typeface="微软雅黑"/>
                <a:ea typeface="微软雅黑"/>
                <a:cs typeface="微软雅黑"/>
              </a:rPr>
              <a:t>线上电商运营团队</a:t>
            </a:r>
            <a:endParaRPr lang="en-US" altLang="zh-CN" dirty="0">
              <a:solidFill>
                <a:schemeClr val="tx1"/>
              </a:solidFill>
              <a:latin typeface="微软雅黑"/>
              <a:ea typeface="微软雅黑"/>
              <a:cs typeface="微软雅黑"/>
            </a:endParaRPr>
          </a:p>
        </p:txBody>
      </p:sp>
      <p:sp>
        <p:nvSpPr>
          <p:cNvPr id="30"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洽客团队介绍</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2" name="日期占位符 1"/>
          <p:cNvSpPr>
            <a:spLocks noGrp="1"/>
          </p:cNvSpPr>
          <p:nvPr>
            <p:ph type="dt" sz="half" idx="10"/>
          </p:nvPr>
        </p:nvSpPr>
        <p:spPr/>
        <p:txBody>
          <a:bodyPr/>
          <a:lstStyle/>
          <a:p>
            <a:fld id="{C5BEE339-FE5B-2949-BBE0-97869C87B256}"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31</a:t>
            </a:fld>
            <a:endParaRPr lang="zh-CN" altLang="en-US"/>
          </a:p>
        </p:txBody>
      </p:sp>
    </p:spTree>
    <p:extLst>
      <p:ext uri="{BB962C8B-B14F-4D97-AF65-F5344CB8AC3E}">
        <p14:creationId xmlns:p14="http://schemas.microsoft.com/office/powerpoint/2010/main" val="145893004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洽客项目咨询服务展示</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32" name="文本框 31"/>
          <p:cNvSpPr txBox="1"/>
          <p:nvPr/>
        </p:nvSpPr>
        <p:spPr>
          <a:xfrm>
            <a:off x="430998" y="667249"/>
            <a:ext cx="2510055" cy="341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defTabSz="366615" hangingPunct="0"/>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新零售项目活动策划</a:t>
            </a:r>
          </a:p>
        </p:txBody>
      </p:sp>
      <p:pic>
        <p:nvPicPr>
          <p:cNvPr id="33" name="图片 32"/>
          <p:cNvPicPr>
            <a:picLocks noChangeAspect="1"/>
          </p:cNvPicPr>
          <p:nvPr/>
        </p:nvPicPr>
        <p:blipFill>
          <a:blip r:embed="rId3"/>
          <a:stretch>
            <a:fillRect/>
          </a:stretch>
        </p:blipFill>
        <p:spPr>
          <a:xfrm>
            <a:off x="406520" y="1122186"/>
            <a:ext cx="2507795" cy="1410635"/>
          </a:xfrm>
          <a:prstGeom prst="rect">
            <a:avLst/>
          </a:prstGeom>
        </p:spPr>
      </p:pic>
      <p:sp>
        <p:nvSpPr>
          <p:cNvPr id="34" name="文本框 33"/>
          <p:cNvSpPr txBox="1"/>
          <p:nvPr/>
        </p:nvSpPr>
        <p:spPr>
          <a:xfrm>
            <a:off x="427789" y="2545829"/>
            <a:ext cx="2499895"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猫人特卖会结合</a:t>
            </a:r>
          </a:p>
        </p:txBody>
      </p:sp>
      <p:pic>
        <p:nvPicPr>
          <p:cNvPr id="35" name="图片 34"/>
          <p:cNvPicPr>
            <a:picLocks noChangeAspect="1"/>
          </p:cNvPicPr>
          <p:nvPr/>
        </p:nvPicPr>
        <p:blipFill>
          <a:blip r:embed="rId4"/>
          <a:stretch>
            <a:fillRect/>
          </a:stretch>
        </p:blipFill>
        <p:spPr>
          <a:xfrm>
            <a:off x="3756920" y="830413"/>
            <a:ext cx="1790975" cy="1763529"/>
          </a:xfrm>
          <a:prstGeom prst="rect">
            <a:avLst/>
          </a:prstGeom>
        </p:spPr>
      </p:pic>
      <p:sp>
        <p:nvSpPr>
          <p:cNvPr id="36" name="文本框 35"/>
          <p:cNvSpPr txBox="1"/>
          <p:nvPr/>
        </p:nvSpPr>
        <p:spPr>
          <a:xfrm>
            <a:off x="3769895" y="2637139"/>
            <a:ext cx="1778000"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达芙妮年货节</a:t>
            </a:r>
          </a:p>
        </p:txBody>
      </p:sp>
      <p:pic>
        <p:nvPicPr>
          <p:cNvPr id="37" name="图片 36"/>
          <p:cNvPicPr>
            <a:picLocks noChangeAspect="1"/>
          </p:cNvPicPr>
          <p:nvPr/>
        </p:nvPicPr>
        <p:blipFill>
          <a:blip r:embed="rId5"/>
          <a:stretch>
            <a:fillRect/>
          </a:stretch>
        </p:blipFill>
        <p:spPr>
          <a:xfrm>
            <a:off x="6400389" y="859680"/>
            <a:ext cx="1937490" cy="1759412"/>
          </a:xfrm>
          <a:prstGeom prst="rect">
            <a:avLst/>
          </a:prstGeom>
        </p:spPr>
      </p:pic>
      <p:sp>
        <p:nvSpPr>
          <p:cNvPr id="38" name="文本框 37"/>
          <p:cNvSpPr txBox="1"/>
          <p:nvPr/>
        </p:nvSpPr>
        <p:spPr>
          <a:xfrm>
            <a:off x="5868736" y="2664408"/>
            <a:ext cx="3128212"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波司登上线</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4</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个月洽客业绩突破</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1000</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万元</a:t>
            </a:r>
          </a:p>
        </p:txBody>
      </p:sp>
      <p:sp>
        <p:nvSpPr>
          <p:cNvPr id="39" name="文本框 38"/>
          <p:cNvSpPr txBox="1"/>
          <p:nvPr/>
        </p:nvSpPr>
        <p:spPr>
          <a:xfrm>
            <a:off x="381156" y="2856588"/>
            <a:ext cx="2640107" cy="341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defTabSz="366615" hangingPunct="0"/>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企业新零售项目</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宣导会</a:t>
            </a:r>
            <a:endPar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pic>
        <p:nvPicPr>
          <p:cNvPr id="40" name="图片 39" descr="IMG_047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053" y="3219334"/>
            <a:ext cx="2513264" cy="1413711"/>
          </a:xfrm>
          <a:prstGeom prst="rect">
            <a:avLst/>
          </a:prstGeom>
        </p:spPr>
      </p:pic>
      <p:sp>
        <p:nvSpPr>
          <p:cNvPr id="41" name="文本框 40"/>
          <p:cNvSpPr txBox="1"/>
          <p:nvPr/>
        </p:nvSpPr>
        <p:spPr>
          <a:xfrm>
            <a:off x="401052" y="4650538"/>
            <a:ext cx="2513263"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波司登新零售项目启动会</a:t>
            </a:r>
          </a:p>
        </p:txBody>
      </p:sp>
      <p:pic>
        <p:nvPicPr>
          <p:cNvPr id="42" name="图片 41" descr="IMG_1087.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4072" y="3181673"/>
            <a:ext cx="2052058" cy="1474669"/>
          </a:xfrm>
          <a:prstGeom prst="rect">
            <a:avLst/>
          </a:prstGeom>
        </p:spPr>
      </p:pic>
      <p:sp>
        <p:nvSpPr>
          <p:cNvPr id="43" name="文本框 42"/>
          <p:cNvSpPr txBox="1"/>
          <p:nvPr/>
        </p:nvSpPr>
        <p:spPr>
          <a:xfrm>
            <a:off x="3620709" y="4655517"/>
            <a:ext cx="2052057" cy="2548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达芙妮新零售项目启动会</a:t>
            </a:r>
          </a:p>
        </p:txBody>
      </p:sp>
      <p:pic>
        <p:nvPicPr>
          <p:cNvPr id="44" name="图片 43"/>
          <p:cNvPicPr>
            <a:picLocks noChangeAspect="1"/>
          </p:cNvPicPr>
          <p:nvPr/>
        </p:nvPicPr>
        <p:blipFill>
          <a:blip r:embed="rId8"/>
          <a:stretch>
            <a:fillRect/>
          </a:stretch>
        </p:blipFill>
        <p:spPr>
          <a:xfrm>
            <a:off x="6108523" y="3154921"/>
            <a:ext cx="2627775" cy="1478124"/>
          </a:xfrm>
          <a:prstGeom prst="rect">
            <a:avLst/>
          </a:prstGeom>
        </p:spPr>
      </p:pic>
      <p:sp>
        <p:nvSpPr>
          <p:cNvPr id="45" name="文本框 44"/>
          <p:cNvSpPr txBox="1"/>
          <p:nvPr/>
        </p:nvSpPr>
        <p:spPr>
          <a:xfrm>
            <a:off x="6122737" y="4632152"/>
            <a:ext cx="2633980"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五芳斋新零售项目启动会</a:t>
            </a:r>
          </a:p>
        </p:txBody>
      </p:sp>
      <p:sp>
        <p:nvSpPr>
          <p:cNvPr id="2" name="日期占位符 1"/>
          <p:cNvSpPr>
            <a:spLocks noGrp="1"/>
          </p:cNvSpPr>
          <p:nvPr>
            <p:ph type="dt" sz="half" idx="10"/>
          </p:nvPr>
        </p:nvSpPr>
        <p:spPr/>
        <p:txBody>
          <a:bodyPr/>
          <a:lstStyle/>
          <a:p>
            <a:fld id="{EA56DBFA-0CB8-974D-BE74-F72A8FD9A2ED}" type="datetime1">
              <a:rPr lang="zh-CN" altLang="en-US" smtClean="0"/>
              <a:t>2017/9/21</a:t>
            </a:fld>
            <a:endParaRPr lang="zh-CN" altLang="en-US"/>
          </a:p>
        </p:txBody>
      </p:sp>
      <p:sp>
        <p:nvSpPr>
          <p:cNvPr id="10" name="幻灯片编号占位符 9"/>
          <p:cNvSpPr>
            <a:spLocks noGrp="1"/>
          </p:cNvSpPr>
          <p:nvPr>
            <p:ph type="sldNum" sz="quarter" idx="12"/>
          </p:nvPr>
        </p:nvSpPr>
        <p:spPr/>
        <p:txBody>
          <a:bodyPr/>
          <a:lstStyle/>
          <a:p>
            <a:fld id="{FAEB12DD-E797-44F6-9BCC-EF71B9671ECC}" type="slidenum">
              <a:rPr lang="zh-CN" altLang="en-US" smtClean="0"/>
              <a:t>32</a:t>
            </a:fld>
            <a:endParaRPr lang="zh-CN" altLang="en-US"/>
          </a:p>
        </p:txBody>
      </p:sp>
    </p:spTree>
    <p:extLst>
      <p:ext uri="{BB962C8B-B14F-4D97-AF65-F5344CB8AC3E}">
        <p14:creationId xmlns:p14="http://schemas.microsoft.com/office/powerpoint/2010/main" val="1769990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38" grpId="0"/>
      <p:bldP spid="39" grpId="0"/>
      <p:bldP spid="41" grpId="0"/>
      <p:bldP spid="43"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9"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洽客项目咨询服务展示</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15" name="文本框 14"/>
          <p:cNvSpPr txBox="1"/>
          <p:nvPr/>
        </p:nvSpPr>
        <p:spPr>
          <a:xfrm>
            <a:off x="406977" y="693985"/>
            <a:ext cx="4683623" cy="341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defTabSz="366615" hangingPunct="0"/>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导购新零售培训带教</a:t>
            </a:r>
          </a:p>
        </p:txBody>
      </p:sp>
      <p:pic>
        <p:nvPicPr>
          <p:cNvPr id="16" name="图片 15" descr="IMG_116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679" y="1064246"/>
            <a:ext cx="2608954" cy="1467537"/>
          </a:xfrm>
          <a:prstGeom prst="rect">
            <a:avLst/>
          </a:prstGeom>
        </p:spPr>
      </p:pic>
      <p:pic>
        <p:nvPicPr>
          <p:cNvPr id="17" name="图片 16"/>
          <p:cNvPicPr>
            <a:picLocks noChangeAspect="1"/>
          </p:cNvPicPr>
          <p:nvPr/>
        </p:nvPicPr>
        <p:blipFill>
          <a:blip r:embed="rId3"/>
          <a:stretch>
            <a:fillRect/>
          </a:stretch>
        </p:blipFill>
        <p:spPr>
          <a:xfrm>
            <a:off x="3487025" y="1062156"/>
            <a:ext cx="2249480" cy="1498276"/>
          </a:xfrm>
          <a:prstGeom prst="rect">
            <a:avLst/>
          </a:prstGeom>
        </p:spPr>
      </p:pic>
      <p:pic>
        <p:nvPicPr>
          <p:cNvPr id="20" name="图片 19" descr="IMG_277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1096" y="1049544"/>
            <a:ext cx="2693048" cy="1514839"/>
          </a:xfrm>
          <a:prstGeom prst="rect">
            <a:avLst/>
          </a:prstGeom>
        </p:spPr>
      </p:pic>
      <p:sp>
        <p:nvSpPr>
          <p:cNvPr id="22" name="文本框 21"/>
          <p:cNvSpPr txBox="1"/>
          <p:nvPr/>
        </p:nvSpPr>
        <p:spPr>
          <a:xfrm>
            <a:off x="381157" y="2656068"/>
            <a:ext cx="2533160" cy="3413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defTabSz="366615" hangingPunct="0"/>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新零售项目店铺巡店</a:t>
            </a:r>
          </a:p>
        </p:txBody>
      </p:sp>
      <p:pic>
        <p:nvPicPr>
          <p:cNvPr id="23" name="图片 22" descr="IMG_098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109" y="3018455"/>
            <a:ext cx="2579523" cy="1610493"/>
          </a:xfrm>
          <a:prstGeom prst="rect">
            <a:avLst/>
          </a:prstGeom>
        </p:spPr>
      </p:pic>
      <p:sp>
        <p:nvSpPr>
          <p:cNvPr id="24" name="文本框 23"/>
          <p:cNvSpPr txBox="1"/>
          <p:nvPr/>
        </p:nvSpPr>
        <p:spPr>
          <a:xfrm>
            <a:off x="339679" y="4596600"/>
            <a:ext cx="2628110"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波司登店铺巡店</a:t>
            </a:r>
          </a:p>
        </p:txBody>
      </p:sp>
      <p:pic>
        <p:nvPicPr>
          <p:cNvPr id="25" name="图片 24" descr="IMG_1936.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9158" y="2930186"/>
            <a:ext cx="2245895" cy="1691908"/>
          </a:xfrm>
          <a:prstGeom prst="rect">
            <a:avLst/>
          </a:prstGeom>
        </p:spPr>
      </p:pic>
      <p:sp>
        <p:nvSpPr>
          <p:cNvPr id="26" name="文本框 25"/>
          <p:cNvSpPr txBox="1"/>
          <p:nvPr/>
        </p:nvSpPr>
        <p:spPr>
          <a:xfrm>
            <a:off x="3510337" y="4577237"/>
            <a:ext cx="2171241" cy="249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绿盒子店铺巡店</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pic>
        <p:nvPicPr>
          <p:cNvPr id="27" name="图片 26"/>
          <p:cNvPicPr>
            <a:picLocks noChangeAspect="1"/>
          </p:cNvPicPr>
          <p:nvPr/>
        </p:nvPicPr>
        <p:blipFill>
          <a:blip r:embed="rId7"/>
          <a:stretch>
            <a:fillRect/>
          </a:stretch>
        </p:blipFill>
        <p:spPr>
          <a:xfrm>
            <a:off x="6096000" y="2927684"/>
            <a:ext cx="2698145" cy="1676196"/>
          </a:xfrm>
          <a:prstGeom prst="rect">
            <a:avLst/>
          </a:prstGeom>
        </p:spPr>
      </p:pic>
      <p:sp>
        <p:nvSpPr>
          <p:cNvPr id="28" name="文本框 27"/>
          <p:cNvSpPr txBox="1"/>
          <p:nvPr/>
        </p:nvSpPr>
        <p:spPr>
          <a:xfrm>
            <a:off x="5957584" y="4618042"/>
            <a:ext cx="2865574" cy="24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罗莱高端廊湾巡店</a:t>
            </a:r>
          </a:p>
        </p:txBody>
      </p:sp>
      <p:sp>
        <p:nvSpPr>
          <p:cNvPr id="32" name="文本框 31"/>
          <p:cNvSpPr txBox="1"/>
          <p:nvPr/>
        </p:nvSpPr>
        <p:spPr>
          <a:xfrm>
            <a:off x="339679" y="2494945"/>
            <a:ext cx="2608954" cy="2548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上品折扣导购带教</a:t>
            </a:r>
          </a:p>
        </p:txBody>
      </p:sp>
      <p:sp>
        <p:nvSpPr>
          <p:cNvPr id="33" name="文本框 32"/>
          <p:cNvSpPr txBox="1"/>
          <p:nvPr/>
        </p:nvSpPr>
        <p:spPr>
          <a:xfrm>
            <a:off x="3235409" y="2535049"/>
            <a:ext cx="2831078" cy="2548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安踏上海、广州分公司导购带教</a:t>
            </a:r>
          </a:p>
        </p:txBody>
      </p:sp>
      <p:sp>
        <p:nvSpPr>
          <p:cNvPr id="34" name="文本框 33"/>
          <p:cNvSpPr txBox="1"/>
          <p:nvPr/>
        </p:nvSpPr>
        <p:spPr>
          <a:xfrm>
            <a:off x="6108329" y="2528342"/>
            <a:ext cx="2831078" cy="2548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1885" tIns="31885" rIns="31885" bIns="31885" numCol="1" spcCol="23914" rtlCol="0" anchor="ctr">
            <a:spAutoFit/>
          </a:bodyPr>
          <a:lstStyle/>
          <a:p>
            <a:pPr algn="ctr" defTabSz="366615" hangingPunct="0"/>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罗莱高端廊湾导购带教</a:t>
            </a:r>
          </a:p>
        </p:txBody>
      </p:sp>
      <p:sp>
        <p:nvSpPr>
          <p:cNvPr id="2" name="日期占位符 1"/>
          <p:cNvSpPr>
            <a:spLocks noGrp="1"/>
          </p:cNvSpPr>
          <p:nvPr>
            <p:ph type="dt" sz="half" idx="10"/>
          </p:nvPr>
        </p:nvSpPr>
        <p:spPr/>
        <p:txBody>
          <a:bodyPr/>
          <a:lstStyle/>
          <a:p>
            <a:fld id="{7553E918-25AB-2745-9043-B96600EFCA52}" type="datetime1">
              <a:rPr lang="zh-CN" altLang="en-US" smtClean="0"/>
              <a:t>2017/9/21</a:t>
            </a:fld>
            <a:endParaRPr lang="zh-CN" altLang="en-US"/>
          </a:p>
        </p:txBody>
      </p:sp>
      <p:sp>
        <p:nvSpPr>
          <p:cNvPr id="10" name="幻灯片编号占位符 9"/>
          <p:cNvSpPr>
            <a:spLocks noGrp="1"/>
          </p:cNvSpPr>
          <p:nvPr>
            <p:ph type="sldNum" sz="quarter" idx="12"/>
          </p:nvPr>
        </p:nvSpPr>
        <p:spPr/>
        <p:txBody>
          <a:bodyPr/>
          <a:lstStyle/>
          <a:p>
            <a:fld id="{FAEB12DD-E797-44F6-9BCC-EF71B9671ECC}" type="slidenum">
              <a:rPr lang="zh-CN" altLang="en-US" smtClean="0"/>
              <a:t>33</a:t>
            </a:fld>
            <a:endParaRPr lang="zh-CN" altLang="en-US"/>
          </a:p>
        </p:txBody>
      </p:sp>
    </p:spTree>
    <p:extLst>
      <p:ext uri="{BB962C8B-B14F-4D97-AF65-F5344CB8AC3E}">
        <p14:creationId xmlns:p14="http://schemas.microsoft.com/office/powerpoint/2010/main" val="23068493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4" grpId="0"/>
      <p:bldP spid="26" grpId="0"/>
      <p:bldP spid="28" grpId="0"/>
      <p:bldP spid="32" grpId="0"/>
      <p:bldP spid="33" grpId="0"/>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7"/>
          <p:cNvGrpSpPr>
            <a:grpSpLocks/>
          </p:cNvGrpSpPr>
          <p:nvPr/>
        </p:nvGrpSpPr>
        <p:grpSpPr bwMode="auto">
          <a:xfrm>
            <a:off x="323528" y="292895"/>
            <a:ext cx="390372" cy="205979"/>
            <a:chOff x="0" y="0"/>
            <a:chExt cx="1041399" cy="549275"/>
          </a:xfrm>
          <a:solidFill>
            <a:srgbClr val="0875DE"/>
          </a:solidFill>
        </p:grpSpPr>
        <p:sp>
          <p:nvSpPr>
            <p:cNvPr id="6"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8"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0" name="Title 1"/>
          <p:cNvSpPr txBox="1">
            <a:spLocks/>
          </p:cNvSpPr>
          <p:nvPr/>
        </p:nvSpPr>
        <p:spPr>
          <a:xfrm>
            <a:off x="857878" y="200199"/>
            <a:ext cx="3611843"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洽客新零售培训课程展示</a:t>
            </a:r>
            <a:endParaRPr lang="en-GB" altLang="zh-CN" sz="1800" b="1" dirty="0">
              <a:solidFill>
                <a:schemeClr val="tx1">
                  <a:lumMod val="75000"/>
                  <a:lumOff val="25000"/>
                </a:schemeClr>
              </a:solidFill>
              <a:latin typeface="Arial"/>
              <a:ea typeface="方正兰亭超细黑简体"/>
              <a:cs typeface="+mn-ea"/>
              <a:sym typeface="Arial"/>
            </a:endParaRPr>
          </a:p>
        </p:txBody>
      </p:sp>
      <p:pic>
        <p:nvPicPr>
          <p:cNvPr id="11" name="图片 10" descr="企业游学－塞飞洛.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502" y="841446"/>
            <a:ext cx="2643187" cy="1777703"/>
          </a:xfrm>
          <a:prstGeom prst="rect">
            <a:avLst/>
          </a:prstGeom>
        </p:spPr>
      </p:pic>
      <p:pic>
        <p:nvPicPr>
          <p:cNvPr id="12" name="图片 11" descr="战略1期.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99" y="850437"/>
            <a:ext cx="2283452" cy="1712502"/>
          </a:xfrm>
          <a:prstGeom prst="rect">
            <a:avLst/>
          </a:prstGeom>
        </p:spPr>
      </p:pic>
      <p:sp>
        <p:nvSpPr>
          <p:cNvPr id="13" name="文本框 12"/>
          <p:cNvSpPr txBox="1"/>
          <p:nvPr/>
        </p:nvSpPr>
        <p:spPr>
          <a:xfrm>
            <a:off x="879360" y="2745221"/>
            <a:ext cx="1512094" cy="219281"/>
          </a:xfrm>
          <a:prstGeom prst="rect">
            <a:avLst/>
          </a:prstGeom>
          <a:noFill/>
        </p:spPr>
        <p:txBody>
          <a:bodyPr wrap="square" lIns="34281" tIns="17140" rIns="34281" bIns="17140" rtlCol="0">
            <a:spAutoFit/>
          </a:bodyPr>
          <a:lstStyle/>
          <a:p>
            <a:pPr algn="ctr"/>
            <a:r>
              <a:rPr kumimoji="1" lang="zh-CN" altLang="en-US" sz="1200" dirty="0"/>
              <a:t>新零售战略课程</a:t>
            </a:r>
          </a:p>
        </p:txBody>
      </p:sp>
      <p:sp>
        <p:nvSpPr>
          <p:cNvPr id="14" name="文本框 13"/>
          <p:cNvSpPr txBox="1"/>
          <p:nvPr/>
        </p:nvSpPr>
        <p:spPr>
          <a:xfrm>
            <a:off x="3705567" y="2741066"/>
            <a:ext cx="1512094" cy="219281"/>
          </a:xfrm>
          <a:prstGeom prst="rect">
            <a:avLst/>
          </a:prstGeom>
          <a:noFill/>
        </p:spPr>
        <p:txBody>
          <a:bodyPr wrap="square" lIns="34281" tIns="17140" rIns="34281" bIns="17140" rtlCol="0">
            <a:spAutoFit/>
          </a:bodyPr>
          <a:lstStyle/>
          <a:p>
            <a:pPr algn="ctr"/>
            <a:r>
              <a:rPr kumimoji="1" lang="zh-CN" altLang="en-US" sz="1200" dirty="0"/>
              <a:t>新零售运营课程</a:t>
            </a:r>
          </a:p>
        </p:txBody>
      </p:sp>
      <p:sp>
        <p:nvSpPr>
          <p:cNvPr id="15" name="文本框 14"/>
          <p:cNvSpPr txBox="1"/>
          <p:nvPr/>
        </p:nvSpPr>
        <p:spPr>
          <a:xfrm>
            <a:off x="6662730" y="2728411"/>
            <a:ext cx="1512094" cy="219281"/>
          </a:xfrm>
          <a:prstGeom prst="rect">
            <a:avLst/>
          </a:prstGeom>
          <a:noFill/>
        </p:spPr>
        <p:txBody>
          <a:bodyPr wrap="square" lIns="34281" tIns="17140" rIns="34281" bIns="17140" rtlCol="0">
            <a:spAutoFit/>
          </a:bodyPr>
          <a:lstStyle/>
          <a:p>
            <a:pPr algn="ctr"/>
            <a:r>
              <a:rPr kumimoji="1" lang="zh-CN" altLang="en-US" sz="1200" dirty="0"/>
              <a:t>新零售企业游学</a:t>
            </a:r>
          </a:p>
        </p:txBody>
      </p:sp>
      <p:pic>
        <p:nvPicPr>
          <p:cNvPr id="16" name="图片 15" descr="奥莱走进新零售沙龙.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960" y="3158678"/>
            <a:ext cx="2466180" cy="1643009"/>
          </a:xfrm>
          <a:prstGeom prst="rect">
            <a:avLst/>
          </a:prstGeom>
        </p:spPr>
      </p:pic>
      <p:sp>
        <p:nvSpPr>
          <p:cNvPr id="17" name="文本框 16"/>
          <p:cNvSpPr txBox="1"/>
          <p:nvPr/>
        </p:nvSpPr>
        <p:spPr>
          <a:xfrm>
            <a:off x="421870" y="4017204"/>
            <a:ext cx="1512094" cy="219281"/>
          </a:xfrm>
          <a:prstGeom prst="rect">
            <a:avLst/>
          </a:prstGeom>
          <a:noFill/>
        </p:spPr>
        <p:txBody>
          <a:bodyPr wrap="square" lIns="34281" tIns="17140" rIns="34281" bIns="17140" rtlCol="0">
            <a:spAutoFit/>
          </a:bodyPr>
          <a:lstStyle/>
          <a:p>
            <a:pPr algn="ctr"/>
            <a:r>
              <a:rPr kumimoji="1" lang="zh-CN" altLang="en-US" sz="1200" dirty="0"/>
              <a:t>奥莱新零售沙龙</a:t>
            </a:r>
          </a:p>
        </p:txBody>
      </p:sp>
      <p:pic>
        <p:nvPicPr>
          <p:cNvPr id="18" name="图片 17" descr="Snip20170714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545" y="822291"/>
            <a:ext cx="2675361" cy="1797300"/>
          </a:xfrm>
          <a:prstGeom prst="rect">
            <a:avLst/>
          </a:prstGeom>
        </p:spPr>
      </p:pic>
      <p:pic>
        <p:nvPicPr>
          <p:cNvPr id="19" name="图片 18"/>
          <p:cNvPicPr>
            <a:picLocks noChangeAspect="1"/>
          </p:cNvPicPr>
          <p:nvPr/>
        </p:nvPicPr>
        <p:blipFill>
          <a:blip r:embed="rId6"/>
          <a:stretch>
            <a:fillRect/>
          </a:stretch>
        </p:blipFill>
        <p:spPr>
          <a:xfrm>
            <a:off x="4872675" y="3176508"/>
            <a:ext cx="2199360" cy="1626785"/>
          </a:xfrm>
          <a:prstGeom prst="rect">
            <a:avLst/>
          </a:prstGeom>
        </p:spPr>
      </p:pic>
      <p:sp>
        <p:nvSpPr>
          <p:cNvPr id="20" name="文本框 19"/>
          <p:cNvSpPr txBox="1"/>
          <p:nvPr/>
        </p:nvSpPr>
        <p:spPr>
          <a:xfrm>
            <a:off x="7164026" y="4023723"/>
            <a:ext cx="1512094" cy="219281"/>
          </a:xfrm>
          <a:prstGeom prst="rect">
            <a:avLst/>
          </a:prstGeom>
          <a:noFill/>
        </p:spPr>
        <p:txBody>
          <a:bodyPr wrap="square" lIns="34281" tIns="17140" rIns="34281" bIns="17140" rtlCol="0">
            <a:spAutoFit/>
          </a:bodyPr>
          <a:lstStyle/>
          <a:p>
            <a:pPr algn="ctr"/>
            <a:r>
              <a:rPr kumimoji="1" lang="zh-CN" altLang="en-US" sz="1200" dirty="0"/>
              <a:t>洽客新零售私董会</a:t>
            </a:r>
          </a:p>
        </p:txBody>
      </p:sp>
      <p:sp>
        <p:nvSpPr>
          <p:cNvPr id="2" name="日期占位符 1"/>
          <p:cNvSpPr>
            <a:spLocks noGrp="1"/>
          </p:cNvSpPr>
          <p:nvPr>
            <p:ph type="dt" sz="half" idx="10"/>
          </p:nvPr>
        </p:nvSpPr>
        <p:spPr/>
        <p:txBody>
          <a:bodyPr/>
          <a:lstStyle/>
          <a:p>
            <a:fld id="{884E0894-732E-B849-90E6-30E4711481DB}" type="datetime1">
              <a:rPr lang="zh-CN" altLang="en-US" smtClean="0"/>
              <a:t>2017/9/21</a:t>
            </a:fld>
            <a:endParaRPr lang="zh-CN" altLang="en-US"/>
          </a:p>
        </p:txBody>
      </p:sp>
      <p:sp>
        <p:nvSpPr>
          <p:cNvPr id="9" name="幻灯片编号占位符 8"/>
          <p:cNvSpPr>
            <a:spLocks noGrp="1"/>
          </p:cNvSpPr>
          <p:nvPr>
            <p:ph type="sldNum" sz="quarter" idx="12"/>
          </p:nvPr>
        </p:nvSpPr>
        <p:spPr/>
        <p:txBody>
          <a:bodyPr/>
          <a:lstStyle/>
          <a:p>
            <a:fld id="{FAEB12DD-E797-44F6-9BCC-EF71B9671ECC}" type="slidenum">
              <a:rPr lang="zh-CN" altLang="en-US" smtClean="0"/>
              <a:t>34</a:t>
            </a:fld>
            <a:endParaRPr lang="zh-CN" altLang="en-US"/>
          </a:p>
        </p:txBody>
      </p:sp>
    </p:spTree>
    <p:extLst>
      <p:ext uri="{BB962C8B-B14F-4D97-AF65-F5344CB8AC3E}">
        <p14:creationId xmlns:p14="http://schemas.microsoft.com/office/powerpoint/2010/main" val="6356109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3254192"/>
            <a:ext cx="9139604" cy="319855"/>
            <a:chOff x="0" y="3336726"/>
            <a:chExt cx="12186138" cy="426473"/>
          </a:xfrm>
        </p:grpSpPr>
        <p:cxnSp>
          <p:nvCxnSpPr>
            <p:cNvPr id="6" name="直接连接符 5"/>
            <p:cNvCxnSpPr/>
            <p:nvPr/>
          </p:nvCxnSpPr>
          <p:spPr>
            <a:xfrm>
              <a:off x="0" y="3336726"/>
              <a:ext cx="12186138" cy="0"/>
            </a:xfrm>
            <a:prstGeom prst="line">
              <a:avLst/>
            </a:prstGeom>
            <a:ln w="228600" cmpd="sng">
              <a:solidFill>
                <a:srgbClr val="4472C4"/>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flipH="1" flipV="1">
              <a:off x="5909485" y="3446676"/>
              <a:ext cx="367167" cy="316523"/>
            </a:xfrm>
            <a:prstGeom prst="triangl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solidFill>
                  <a:srgbClr val="4472C4"/>
                </a:solidFill>
              </a:endParaRPr>
            </a:p>
          </p:txBody>
        </p:sp>
      </p:grpSp>
      <p:sp>
        <p:nvSpPr>
          <p:cNvPr id="10" name="文本框 9"/>
          <p:cNvSpPr txBox="1"/>
          <p:nvPr/>
        </p:nvSpPr>
        <p:spPr>
          <a:xfrm>
            <a:off x="1310052" y="3534909"/>
            <a:ext cx="6528289" cy="584776"/>
          </a:xfrm>
          <a:prstGeom prst="rect">
            <a:avLst/>
          </a:prstGeom>
          <a:noFill/>
        </p:spPr>
        <p:txBody>
          <a:bodyPr wrap="square" rtlCol="0">
            <a:spAutoFit/>
          </a:bodyPr>
          <a:lstStyle/>
          <a:p>
            <a:pPr algn="ctr"/>
            <a:r>
              <a:rPr lang="zh-CN" altLang="en-US" sz="3200" b="1" dirty="0">
                <a:solidFill>
                  <a:srgbClr val="4472C4"/>
                </a:solidFill>
                <a:latin typeface="微软雅黑" panose="020B0503020204020204" pitchFamily="34" charset="-122"/>
                <a:ea typeface="微软雅黑" panose="020B0503020204020204" pitchFamily="34" charset="-122"/>
              </a:rPr>
              <a:t>谢谢您聆听，欢迎交流～</a:t>
            </a:r>
          </a:p>
        </p:txBody>
      </p:sp>
      <p:pic>
        <p:nvPicPr>
          <p:cNvPr id="19" name="背景音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958" y="-1820738"/>
            <a:ext cx="609600" cy="609600"/>
          </a:xfrm>
          <a:prstGeom prst="rect">
            <a:avLst/>
          </a:prstGeom>
        </p:spPr>
      </p:pic>
      <p:sp>
        <p:nvSpPr>
          <p:cNvPr id="2" name="日期占位符 1"/>
          <p:cNvSpPr>
            <a:spLocks noGrp="1"/>
          </p:cNvSpPr>
          <p:nvPr>
            <p:ph type="dt" sz="half" idx="10"/>
          </p:nvPr>
        </p:nvSpPr>
        <p:spPr/>
        <p:txBody>
          <a:bodyPr/>
          <a:lstStyle/>
          <a:p>
            <a:fld id="{ECCBA95C-6F29-644D-B35E-0B032D6BF258}"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35</a:t>
            </a:fld>
            <a:endParaRPr lang="zh-CN" altLang="en-US"/>
          </a:p>
        </p:txBody>
      </p:sp>
      <p:pic>
        <p:nvPicPr>
          <p:cNvPr id="3" name="图片 2">
            <a:extLst>
              <a:ext uri="{FF2B5EF4-FFF2-40B4-BE49-F238E27FC236}">
                <a16:creationId xmlns:a16="http://schemas.microsoft.com/office/drawing/2014/main" id="{05BECF2C-57B6-4803-8953-18BBE05B2F5C}"/>
              </a:ext>
            </a:extLst>
          </p:cNvPr>
          <p:cNvPicPr>
            <a:picLocks noChangeAspect="1"/>
          </p:cNvPicPr>
          <p:nvPr/>
        </p:nvPicPr>
        <p:blipFill>
          <a:blip r:embed="rId6"/>
          <a:stretch>
            <a:fillRect/>
          </a:stretch>
        </p:blipFill>
        <p:spPr>
          <a:xfrm>
            <a:off x="-1" y="0"/>
            <a:ext cx="9139604" cy="3171730"/>
          </a:xfrm>
          <a:prstGeom prst="rect">
            <a:avLst/>
          </a:prstGeom>
        </p:spPr>
      </p:pic>
    </p:spTree>
    <p:extLst>
      <p:ext uri="{BB962C8B-B14F-4D97-AF65-F5344CB8AC3E}">
        <p14:creationId xmlns:p14="http://schemas.microsoft.com/office/powerpoint/2010/main" val="26170809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8" presetClass="entr" presetSubtype="0" accel="50000" fill="hold" grpId="0" nodeType="clickEffect">
                                  <p:stCondLst>
                                    <p:cond delay="0"/>
                                  </p:stCondLst>
                                  <p:iterate type="lt">
                                    <p:tmPct val="15000"/>
                                  </p:iterate>
                                  <p:childTnLst>
                                    <p:set>
                                      <p:cBhvr>
                                        <p:cTn id="15" dur="1" fill="hold">
                                          <p:stCondLst>
                                            <p:cond delay="0"/>
                                          </p:stCondLst>
                                        </p:cTn>
                                        <p:tgtEl>
                                          <p:spTgt spid="10"/>
                                        </p:tgtEl>
                                        <p:attrNameLst>
                                          <p:attrName>style.visibility</p:attrName>
                                        </p:attrNameLst>
                                      </p:cBhvr>
                                      <p:to>
                                        <p:strVal val="visible"/>
                                      </p:to>
                                    </p:set>
                                    <p:set>
                                      <p:cBhvr>
                                        <p:cTn id="16" dur="455" fill="hold">
                                          <p:stCondLst>
                                            <p:cond delay="0"/>
                                          </p:stCondLst>
                                        </p:cTn>
                                        <p:tgtEl>
                                          <p:spTgt spid="10"/>
                                        </p:tgtEl>
                                        <p:attrNameLst>
                                          <p:attrName>style.rotation</p:attrName>
                                        </p:attrNameLst>
                                      </p:cBhvr>
                                      <p:to>
                                        <p:strVal val="-45.0"/>
                                      </p:to>
                                    </p:set>
                                    <p:anim calcmode="lin" valueType="num">
                                      <p:cBhvr>
                                        <p:cTn id="17" dur="455" fill="hold">
                                          <p:stCondLst>
                                            <p:cond delay="455"/>
                                          </p:stCondLst>
                                        </p:cTn>
                                        <p:tgtEl>
                                          <p:spTgt spid="10"/>
                                        </p:tgtEl>
                                        <p:attrNameLst>
                                          <p:attrName>style.rotation</p:attrName>
                                        </p:attrNameLst>
                                      </p:cBhvr>
                                      <p:tavLst>
                                        <p:tav tm="0">
                                          <p:val>
                                            <p:fltVal val="-45"/>
                                          </p:val>
                                        </p:tav>
                                        <p:tav tm="69900">
                                          <p:val>
                                            <p:fltVal val="45"/>
                                          </p:val>
                                        </p:tav>
                                        <p:tav tm="100000">
                                          <p:val>
                                            <p:fltVal val="0"/>
                                          </p:val>
                                        </p:tav>
                                      </p:tavLst>
                                    </p:anim>
                                    <p:anim calcmode="lin" valueType="num">
                                      <p:cBhvr>
                                        <p:cTn id="18" dur="455" fill="hold">
                                          <p:stCondLst>
                                            <p:cond delay="0"/>
                                          </p:stCondLst>
                                        </p:cTn>
                                        <p:tgtEl>
                                          <p:spTgt spid="10"/>
                                        </p:tgtEl>
                                        <p:attrNameLst>
                                          <p:attrName>ppt_y</p:attrName>
                                        </p:attrNameLst>
                                      </p:cBhvr>
                                      <p:tavLst>
                                        <p:tav tm="0">
                                          <p:val>
                                            <p:strVal val="#ppt_y-1"/>
                                          </p:val>
                                        </p:tav>
                                        <p:tav tm="100000">
                                          <p:val>
                                            <p:strVal val="#ppt_y-(0.354*#ppt_w-0.172*#ppt_h)"/>
                                          </p:val>
                                        </p:tav>
                                      </p:tavLst>
                                    </p:anim>
                                    <p:anim calcmode="lin" valueType="num">
                                      <p:cBhvr>
                                        <p:cTn id="19" dur="156" decel="50000" autoRev="1" fill="hold">
                                          <p:stCondLst>
                                            <p:cond delay="455"/>
                                          </p:stCondLst>
                                        </p:cTn>
                                        <p:tgtEl>
                                          <p:spTgt spid="10"/>
                                        </p:tgtEl>
                                        <p:attrNameLst>
                                          <p:attrName>ppt_y</p:attrName>
                                        </p:attrNameLst>
                                      </p:cBhvr>
                                      <p:tavLst>
                                        <p:tav tm="0">
                                          <p:val>
                                            <p:strVal val="#ppt_y-(0.354*#ppt_w-0.172*#ppt_h)"/>
                                          </p:val>
                                        </p:tav>
                                        <p:tav tm="100000">
                                          <p:val>
                                            <p:strVal val="#ppt_y-(0.354*#ppt_w-0.172*#ppt_h)-#ppt_h/2"/>
                                          </p:val>
                                        </p:tav>
                                      </p:tavLst>
                                    </p:anim>
                                    <p:anim calcmode="lin" valueType="num">
                                      <p:cBhvr>
                                        <p:cTn id="20" dur="136" fill="hold">
                                          <p:stCondLst>
                                            <p:cond delay="864"/>
                                          </p:stCondLst>
                                        </p:cTn>
                                        <p:tgtEl>
                                          <p:spTgt spid="1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19"/>
                </p:tgtEl>
              </p:cMediaNode>
            </p:audio>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p:nvPr/>
        </p:nvSpPr>
        <p:spPr>
          <a:xfrm>
            <a:off x="1710254" y="895506"/>
            <a:ext cx="5993694" cy="2271746"/>
          </a:xfrm>
          <a:custGeom>
            <a:avLst/>
            <a:gdLst/>
            <a:ahLst/>
            <a:cxnLst>
              <a:cxn ang="0">
                <a:pos x="wd2" y="hd2"/>
              </a:cxn>
              <a:cxn ang="5400000">
                <a:pos x="wd2" y="hd2"/>
              </a:cxn>
              <a:cxn ang="10800000">
                <a:pos x="wd2" y="hd2"/>
              </a:cxn>
              <a:cxn ang="16200000">
                <a:pos x="wd2" y="hd2"/>
              </a:cxn>
            </a:cxnLst>
            <a:rect l="0" t="0" r="r" b="b"/>
            <a:pathLst>
              <a:path w="21600" h="21600" extrusionOk="0">
                <a:moveTo>
                  <a:pt x="10736" y="0"/>
                </a:moveTo>
                <a:lnTo>
                  <a:pt x="6286" y="4336"/>
                </a:lnTo>
                <a:lnTo>
                  <a:pt x="7651" y="4336"/>
                </a:lnTo>
                <a:lnTo>
                  <a:pt x="0" y="21600"/>
                </a:lnTo>
                <a:lnTo>
                  <a:pt x="21600" y="21600"/>
                </a:lnTo>
                <a:lnTo>
                  <a:pt x="13855" y="4336"/>
                </a:lnTo>
                <a:lnTo>
                  <a:pt x="15503" y="4472"/>
                </a:lnTo>
                <a:lnTo>
                  <a:pt x="10736" y="0"/>
                </a:lnTo>
                <a:close/>
              </a:path>
            </a:pathLst>
          </a:custGeom>
          <a:gradFill>
            <a:gsLst>
              <a:gs pos="0">
                <a:srgbClr val="66CCFF"/>
              </a:gs>
              <a:gs pos="100000">
                <a:srgbClr val="FFFFFF">
                  <a:alpha val="0"/>
                </a:srgbClr>
              </a:gs>
            </a:gsLst>
            <a:lin ang="5400000"/>
          </a:gradFill>
          <a:ln w="12700">
            <a:miter lim="400000"/>
          </a:ln>
        </p:spPr>
        <p:txBody>
          <a:bodyPr lIns="17143" tIns="17143" rIns="17143" bIns="17143" anchor="ctr"/>
          <a:lstStyle/>
          <a:p>
            <a:pPr defTabSz="678656">
              <a:defRPr sz="2600">
                <a:latin typeface="+mn-lt"/>
                <a:ea typeface="+mn-ea"/>
                <a:cs typeface="+mn-cs"/>
                <a:sym typeface="Calibri" panose="020F0502020204030204"/>
              </a:defRPr>
            </a:pPr>
            <a:endParaRPr sz="2601"/>
          </a:p>
        </p:txBody>
      </p:sp>
      <p:sp>
        <p:nvSpPr>
          <p:cNvPr id="442" name="Shape 442"/>
          <p:cNvSpPr/>
          <p:nvPr/>
        </p:nvSpPr>
        <p:spPr>
          <a:xfrm rot="18895970">
            <a:off x="1933840" y="767953"/>
            <a:ext cx="5446802" cy="53384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415"/>
                  <a:pt x="21600" y="21029"/>
                </a:cubicBezTo>
                <a:cubicBezTo>
                  <a:pt x="21600" y="21220"/>
                  <a:pt x="21597" y="21410"/>
                  <a:pt x="21592" y="21600"/>
                </a:cubicBezTo>
              </a:path>
            </a:pathLst>
          </a:custGeom>
          <a:ln w="3175">
            <a:solidFill>
              <a:srgbClr val="E98F36"/>
            </a:solidFill>
            <a:miter/>
            <a:headEnd type="triangle"/>
            <a:tailEnd type="triangle"/>
          </a:ln>
        </p:spPr>
        <p:txBody>
          <a:bodyPr lIns="17143" tIns="17143" rIns="17143" bIns="17143" anchor="ctr"/>
          <a:lstStyle/>
          <a:p>
            <a:pPr algn="ctr" defTabSz="678656">
              <a:defRPr sz="2600">
                <a:latin typeface="+mn-lt"/>
                <a:ea typeface="+mn-ea"/>
                <a:cs typeface="+mn-cs"/>
                <a:sym typeface="Calibri" panose="020F0502020204030204"/>
              </a:defRPr>
            </a:pPr>
            <a:endParaRPr sz="2601"/>
          </a:p>
        </p:txBody>
      </p:sp>
      <p:sp>
        <p:nvSpPr>
          <p:cNvPr id="443" name="Shape 443"/>
          <p:cNvSpPr/>
          <p:nvPr/>
        </p:nvSpPr>
        <p:spPr>
          <a:xfrm rot="18718143">
            <a:off x="3467924" y="3604516"/>
            <a:ext cx="2184358" cy="25477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456"/>
                  <a:pt x="21600" y="21120"/>
                </a:cubicBezTo>
                <a:cubicBezTo>
                  <a:pt x="21600" y="21280"/>
                  <a:pt x="21598" y="21440"/>
                  <a:pt x="21594" y="21600"/>
                </a:cubicBezTo>
              </a:path>
            </a:pathLst>
          </a:custGeom>
          <a:ln w="3175">
            <a:solidFill>
              <a:srgbClr val="0EB6F4"/>
            </a:solidFill>
            <a:miter/>
            <a:headEnd type="triangle"/>
            <a:tailEnd type="triangle"/>
          </a:ln>
        </p:spPr>
        <p:txBody>
          <a:bodyPr lIns="17143" tIns="17143" rIns="17143" bIns="17143" anchor="ctr"/>
          <a:lstStyle/>
          <a:p>
            <a:pPr algn="ctr" defTabSz="678656">
              <a:defRPr sz="2600">
                <a:latin typeface="+mn-lt"/>
                <a:ea typeface="+mn-ea"/>
                <a:cs typeface="+mn-cs"/>
                <a:sym typeface="Calibri" panose="020F0502020204030204"/>
              </a:defRPr>
            </a:pPr>
            <a:endParaRPr sz="2601"/>
          </a:p>
        </p:txBody>
      </p:sp>
      <p:sp>
        <p:nvSpPr>
          <p:cNvPr id="444" name="Shape 444"/>
          <p:cNvSpPr/>
          <p:nvPr/>
        </p:nvSpPr>
        <p:spPr>
          <a:xfrm>
            <a:off x="489909" y="870389"/>
            <a:ext cx="2456624" cy="642864"/>
          </a:xfrm>
          <a:prstGeom prst="rect">
            <a:avLst/>
          </a:prstGeom>
          <a:ln w="12700">
            <a:miter lim="400000"/>
          </a:ln>
        </p:spPr>
        <p:txBody>
          <a:bodyPr lIns="17143" tIns="17143" rIns="17143" bIns="17143">
            <a:spAutoFit/>
          </a:bodyPr>
          <a:lstStyle>
            <a:lvl1pPr defTabSz="678815">
              <a:defRPr sz="14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nSpc>
                <a:spcPct val="150000"/>
              </a:lnSpc>
            </a:pPr>
            <a:r>
              <a:rPr b="1" dirty="0" err="1">
                <a:solidFill>
                  <a:srgbClr val="1D2933"/>
                </a:solidFill>
              </a:rPr>
              <a:t>搭建新型的天网、地网、人网立体式零售终端</a:t>
            </a:r>
            <a:r>
              <a:rPr lang="zh-CN" altLang="en-US" b="1" dirty="0">
                <a:solidFill>
                  <a:srgbClr val="1D2933"/>
                </a:solidFill>
              </a:rPr>
              <a:t>销售</a:t>
            </a:r>
            <a:r>
              <a:rPr b="1" dirty="0" err="1">
                <a:solidFill>
                  <a:srgbClr val="1D2933"/>
                </a:solidFill>
              </a:rPr>
              <a:t>服务体系</a:t>
            </a:r>
            <a:endParaRPr b="1" dirty="0">
              <a:solidFill>
                <a:srgbClr val="1D2933"/>
              </a:solidFill>
            </a:endParaRPr>
          </a:p>
        </p:txBody>
      </p:sp>
      <p:pic>
        <p:nvPicPr>
          <p:cNvPr id="445" name="image25.tif"/>
          <p:cNvPicPr>
            <a:picLocks noChangeAspect="1"/>
          </p:cNvPicPr>
          <p:nvPr/>
        </p:nvPicPr>
        <p:blipFill>
          <a:blip r:embed="rId2"/>
          <a:stretch>
            <a:fillRect/>
          </a:stretch>
        </p:blipFill>
        <p:spPr>
          <a:xfrm>
            <a:off x="4606397" y="714485"/>
            <a:ext cx="528042" cy="528043"/>
          </a:xfrm>
          <a:prstGeom prst="rect">
            <a:avLst/>
          </a:prstGeom>
          <a:ln w="12700">
            <a:miter lim="400000"/>
            <a:headEnd/>
            <a:tailEnd/>
          </a:ln>
        </p:spPr>
      </p:pic>
      <p:pic>
        <p:nvPicPr>
          <p:cNvPr id="446" name="image26.tif"/>
          <p:cNvPicPr>
            <a:picLocks noChangeAspect="1"/>
          </p:cNvPicPr>
          <p:nvPr/>
        </p:nvPicPr>
        <p:blipFill>
          <a:blip r:embed="rId3"/>
          <a:stretch>
            <a:fillRect/>
          </a:stretch>
        </p:blipFill>
        <p:spPr>
          <a:xfrm>
            <a:off x="2576948" y="4050304"/>
            <a:ext cx="586529" cy="639013"/>
          </a:xfrm>
          <a:prstGeom prst="rect">
            <a:avLst/>
          </a:prstGeom>
          <a:ln w="12700">
            <a:miter lim="400000"/>
            <a:headEnd/>
            <a:tailEnd/>
          </a:ln>
        </p:spPr>
      </p:pic>
      <p:pic>
        <p:nvPicPr>
          <p:cNvPr id="447" name="image27.tif"/>
          <p:cNvPicPr>
            <a:picLocks noChangeAspect="1"/>
          </p:cNvPicPr>
          <p:nvPr/>
        </p:nvPicPr>
        <p:blipFill>
          <a:blip r:embed="rId4"/>
          <a:stretch>
            <a:fillRect/>
          </a:stretch>
        </p:blipFill>
        <p:spPr>
          <a:xfrm>
            <a:off x="4183028" y="3254639"/>
            <a:ext cx="565570" cy="962779"/>
          </a:xfrm>
          <a:prstGeom prst="rect">
            <a:avLst/>
          </a:prstGeom>
          <a:ln w="12700">
            <a:miter lim="400000"/>
            <a:headEnd/>
            <a:tailEnd/>
          </a:ln>
        </p:spPr>
      </p:pic>
      <p:pic>
        <p:nvPicPr>
          <p:cNvPr id="448" name="image28.tif"/>
          <p:cNvPicPr>
            <a:picLocks noChangeAspect="1"/>
          </p:cNvPicPr>
          <p:nvPr/>
        </p:nvPicPr>
        <p:blipFill>
          <a:blip r:embed="rId5"/>
          <a:stretch>
            <a:fillRect/>
          </a:stretch>
        </p:blipFill>
        <p:spPr>
          <a:xfrm>
            <a:off x="5775451" y="3902960"/>
            <a:ext cx="680373" cy="741257"/>
          </a:xfrm>
          <a:prstGeom prst="rect">
            <a:avLst/>
          </a:prstGeom>
          <a:ln w="12700">
            <a:miter lim="400000"/>
            <a:headEnd/>
            <a:tailEnd/>
          </a:ln>
        </p:spPr>
      </p:pic>
      <p:pic>
        <p:nvPicPr>
          <p:cNvPr id="449" name="image29.tif"/>
          <p:cNvPicPr>
            <a:picLocks noChangeAspect="1"/>
          </p:cNvPicPr>
          <p:nvPr/>
        </p:nvPicPr>
        <p:blipFill>
          <a:blip r:embed="rId6"/>
          <a:stretch>
            <a:fillRect/>
          </a:stretch>
        </p:blipFill>
        <p:spPr>
          <a:xfrm>
            <a:off x="1337811" y="3373434"/>
            <a:ext cx="581368" cy="633391"/>
          </a:xfrm>
          <a:prstGeom prst="rect">
            <a:avLst/>
          </a:prstGeom>
          <a:ln w="12700">
            <a:miter lim="400000"/>
            <a:headEnd/>
            <a:tailEnd/>
          </a:ln>
        </p:spPr>
      </p:pic>
      <p:pic>
        <p:nvPicPr>
          <p:cNvPr id="450" name="image30.tif"/>
          <p:cNvPicPr>
            <a:picLocks noChangeAspect="1"/>
          </p:cNvPicPr>
          <p:nvPr/>
        </p:nvPicPr>
        <p:blipFill>
          <a:blip r:embed="rId7"/>
          <a:stretch>
            <a:fillRect/>
          </a:stretch>
        </p:blipFill>
        <p:spPr>
          <a:xfrm>
            <a:off x="7229910" y="3166385"/>
            <a:ext cx="487894" cy="528909"/>
          </a:xfrm>
          <a:prstGeom prst="rect">
            <a:avLst/>
          </a:prstGeom>
          <a:ln w="12700">
            <a:miter lim="400000"/>
            <a:headEnd/>
            <a:tailEnd/>
          </a:ln>
        </p:spPr>
      </p:pic>
      <p:pic>
        <p:nvPicPr>
          <p:cNvPr id="451" name="image31.tif"/>
          <p:cNvPicPr>
            <a:picLocks noChangeAspect="1"/>
          </p:cNvPicPr>
          <p:nvPr/>
        </p:nvPicPr>
        <p:blipFill>
          <a:blip r:embed="rId8"/>
          <a:stretch>
            <a:fillRect/>
          </a:stretch>
        </p:blipFill>
        <p:spPr>
          <a:xfrm>
            <a:off x="865036" y="2610784"/>
            <a:ext cx="505822" cy="551085"/>
          </a:xfrm>
          <a:prstGeom prst="rect">
            <a:avLst/>
          </a:prstGeom>
          <a:ln w="12700">
            <a:miter lim="400000"/>
            <a:headEnd/>
            <a:tailEnd/>
          </a:ln>
        </p:spPr>
      </p:pic>
      <p:pic>
        <p:nvPicPr>
          <p:cNvPr id="452" name="image32.tif"/>
          <p:cNvPicPr>
            <a:picLocks noChangeAspect="1"/>
          </p:cNvPicPr>
          <p:nvPr/>
        </p:nvPicPr>
        <p:blipFill>
          <a:blip r:embed="rId9"/>
          <a:stretch>
            <a:fillRect/>
          </a:stretch>
        </p:blipFill>
        <p:spPr>
          <a:xfrm>
            <a:off x="1745821" y="2051292"/>
            <a:ext cx="480827" cy="523853"/>
          </a:xfrm>
          <a:prstGeom prst="rect">
            <a:avLst/>
          </a:prstGeom>
          <a:ln w="12700">
            <a:miter lim="400000"/>
            <a:headEnd/>
            <a:tailEnd/>
          </a:ln>
        </p:spPr>
      </p:pic>
      <p:pic>
        <p:nvPicPr>
          <p:cNvPr id="453" name="image33.tif"/>
          <p:cNvPicPr>
            <a:picLocks noChangeAspect="1"/>
          </p:cNvPicPr>
          <p:nvPr/>
        </p:nvPicPr>
        <p:blipFill>
          <a:blip r:embed="rId10"/>
          <a:stretch>
            <a:fillRect/>
          </a:stretch>
        </p:blipFill>
        <p:spPr>
          <a:xfrm>
            <a:off x="2402511" y="2718930"/>
            <a:ext cx="565570" cy="528910"/>
          </a:xfrm>
          <a:prstGeom prst="rect">
            <a:avLst/>
          </a:prstGeom>
          <a:ln w="12700">
            <a:miter lim="400000"/>
            <a:headEnd/>
            <a:tailEnd/>
          </a:ln>
        </p:spPr>
      </p:pic>
      <p:pic>
        <p:nvPicPr>
          <p:cNvPr id="454" name="image30.tif"/>
          <p:cNvPicPr>
            <a:picLocks noChangeAspect="1"/>
          </p:cNvPicPr>
          <p:nvPr/>
        </p:nvPicPr>
        <p:blipFill>
          <a:blip r:embed="rId7"/>
          <a:stretch>
            <a:fillRect/>
          </a:stretch>
        </p:blipFill>
        <p:spPr>
          <a:xfrm>
            <a:off x="3609769" y="2387209"/>
            <a:ext cx="487895" cy="528910"/>
          </a:xfrm>
          <a:prstGeom prst="rect">
            <a:avLst/>
          </a:prstGeom>
          <a:ln w="12700">
            <a:miter lim="400000"/>
            <a:headEnd/>
            <a:tailEnd/>
          </a:ln>
        </p:spPr>
      </p:pic>
      <p:pic>
        <p:nvPicPr>
          <p:cNvPr id="455" name="image33.tif"/>
          <p:cNvPicPr>
            <a:picLocks noChangeAspect="1"/>
          </p:cNvPicPr>
          <p:nvPr/>
        </p:nvPicPr>
        <p:blipFill>
          <a:blip r:embed="rId10"/>
          <a:stretch>
            <a:fillRect/>
          </a:stretch>
        </p:blipFill>
        <p:spPr>
          <a:xfrm>
            <a:off x="4663233" y="2334921"/>
            <a:ext cx="565570" cy="528909"/>
          </a:xfrm>
          <a:prstGeom prst="rect">
            <a:avLst/>
          </a:prstGeom>
          <a:ln w="12700">
            <a:miter lim="400000"/>
            <a:headEnd/>
            <a:tailEnd/>
          </a:ln>
        </p:spPr>
      </p:pic>
      <p:pic>
        <p:nvPicPr>
          <p:cNvPr id="456" name="image29.tif"/>
          <p:cNvPicPr>
            <a:picLocks noChangeAspect="1"/>
          </p:cNvPicPr>
          <p:nvPr/>
        </p:nvPicPr>
        <p:blipFill>
          <a:blip r:embed="rId6"/>
          <a:stretch>
            <a:fillRect/>
          </a:stretch>
        </p:blipFill>
        <p:spPr>
          <a:xfrm>
            <a:off x="5864768" y="2509673"/>
            <a:ext cx="581368" cy="633391"/>
          </a:xfrm>
          <a:prstGeom prst="rect">
            <a:avLst/>
          </a:prstGeom>
          <a:ln w="12700">
            <a:miter lim="400000"/>
            <a:headEnd/>
            <a:tailEnd/>
          </a:ln>
        </p:spPr>
      </p:pic>
      <p:pic>
        <p:nvPicPr>
          <p:cNvPr id="457" name="image34.tif"/>
          <p:cNvPicPr>
            <a:picLocks noChangeAspect="1"/>
          </p:cNvPicPr>
          <p:nvPr/>
        </p:nvPicPr>
        <p:blipFill>
          <a:blip r:embed="rId11"/>
          <a:stretch>
            <a:fillRect/>
          </a:stretch>
        </p:blipFill>
        <p:spPr>
          <a:xfrm>
            <a:off x="1369615" y="2334922"/>
            <a:ext cx="430853" cy="469407"/>
          </a:xfrm>
          <a:prstGeom prst="rect">
            <a:avLst/>
          </a:prstGeom>
          <a:ln w="12700">
            <a:miter lim="400000"/>
            <a:headEnd/>
            <a:tailEnd/>
          </a:ln>
        </p:spPr>
      </p:pic>
      <p:pic>
        <p:nvPicPr>
          <p:cNvPr id="458" name="image31.tif"/>
          <p:cNvPicPr>
            <a:picLocks noChangeAspect="1"/>
          </p:cNvPicPr>
          <p:nvPr/>
        </p:nvPicPr>
        <p:blipFill>
          <a:blip r:embed="rId8"/>
          <a:stretch>
            <a:fillRect/>
          </a:stretch>
        </p:blipFill>
        <p:spPr>
          <a:xfrm>
            <a:off x="2126845" y="1798491"/>
            <a:ext cx="505822" cy="551085"/>
          </a:xfrm>
          <a:prstGeom prst="rect">
            <a:avLst/>
          </a:prstGeom>
          <a:ln w="12700">
            <a:miter lim="400000"/>
            <a:headEnd/>
            <a:tailEnd/>
          </a:ln>
        </p:spPr>
      </p:pic>
      <p:pic>
        <p:nvPicPr>
          <p:cNvPr id="459" name="image32.tif"/>
          <p:cNvPicPr>
            <a:picLocks noChangeAspect="1"/>
          </p:cNvPicPr>
          <p:nvPr/>
        </p:nvPicPr>
        <p:blipFill>
          <a:blip r:embed="rId9"/>
          <a:stretch>
            <a:fillRect/>
          </a:stretch>
        </p:blipFill>
        <p:spPr>
          <a:xfrm>
            <a:off x="3126261" y="1474366"/>
            <a:ext cx="480826" cy="523851"/>
          </a:xfrm>
          <a:prstGeom prst="rect">
            <a:avLst/>
          </a:prstGeom>
          <a:ln w="12700">
            <a:miter lim="400000"/>
            <a:headEnd/>
            <a:tailEnd/>
          </a:ln>
        </p:spPr>
      </p:pic>
      <p:pic>
        <p:nvPicPr>
          <p:cNvPr id="460" name="image34.tif"/>
          <p:cNvPicPr>
            <a:picLocks noChangeAspect="1"/>
          </p:cNvPicPr>
          <p:nvPr/>
        </p:nvPicPr>
        <p:blipFill>
          <a:blip r:embed="rId11"/>
          <a:stretch>
            <a:fillRect/>
          </a:stretch>
        </p:blipFill>
        <p:spPr>
          <a:xfrm>
            <a:off x="2658409" y="1688463"/>
            <a:ext cx="430853" cy="469407"/>
          </a:xfrm>
          <a:prstGeom prst="rect">
            <a:avLst/>
          </a:prstGeom>
          <a:ln w="12700">
            <a:miter lim="400000"/>
            <a:headEnd/>
            <a:tailEnd/>
          </a:ln>
        </p:spPr>
      </p:pic>
      <p:pic>
        <p:nvPicPr>
          <p:cNvPr id="461" name="image31.tif"/>
          <p:cNvPicPr>
            <a:picLocks noChangeAspect="1"/>
          </p:cNvPicPr>
          <p:nvPr/>
        </p:nvPicPr>
        <p:blipFill>
          <a:blip r:embed="rId8"/>
          <a:stretch>
            <a:fillRect/>
          </a:stretch>
        </p:blipFill>
        <p:spPr>
          <a:xfrm>
            <a:off x="3694076" y="1364843"/>
            <a:ext cx="505823" cy="551085"/>
          </a:xfrm>
          <a:prstGeom prst="rect">
            <a:avLst/>
          </a:prstGeom>
          <a:ln w="12700">
            <a:miter lim="400000"/>
            <a:headEnd/>
            <a:tailEnd/>
          </a:ln>
        </p:spPr>
      </p:pic>
      <p:pic>
        <p:nvPicPr>
          <p:cNvPr id="462" name="image32.tif"/>
          <p:cNvPicPr>
            <a:picLocks noChangeAspect="1"/>
          </p:cNvPicPr>
          <p:nvPr/>
        </p:nvPicPr>
        <p:blipFill>
          <a:blip r:embed="rId9"/>
          <a:stretch>
            <a:fillRect/>
          </a:stretch>
        </p:blipFill>
        <p:spPr>
          <a:xfrm>
            <a:off x="4862029" y="1317561"/>
            <a:ext cx="480827" cy="523853"/>
          </a:xfrm>
          <a:prstGeom prst="rect">
            <a:avLst/>
          </a:prstGeom>
          <a:ln w="12700">
            <a:miter lim="400000"/>
            <a:headEnd/>
            <a:tailEnd/>
          </a:ln>
        </p:spPr>
      </p:pic>
      <p:pic>
        <p:nvPicPr>
          <p:cNvPr id="463" name="image34.tif"/>
          <p:cNvPicPr>
            <a:picLocks noChangeAspect="1"/>
          </p:cNvPicPr>
          <p:nvPr/>
        </p:nvPicPr>
        <p:blipFill>
          <a:blip r:embed="rId11"/>
          <a:stretch>
            <a:fillRect/>
          </a:stretch>
        </p:blipFill>
        <p:spPr>
          <a:xfrm>
            <a:off x="4323836" y="1363683"/>
            <a:ext cx="430853" cy="469407"/>
          </a:xfrm>
          <a:prstGeom prst="rect">
            <a:avLst/>
          </a:prstGeom>
          <a:ln w="12700">
            <a:miter lim="400000"/>
            <a:headEnd/>
            <a:tailEnd/>
          </a:ln>
        </p:spPr>
      </p:pic>
      <p:pic>
        <p:nvPicPr>
          <p:cNvPr id="464" name="image31.tif"/>
          <p:cNvPicPr>
            <a:picLocks noChangeAspect="1"/>
          </p:cNvPicPr>
          <p:nvPr/>
        </p:nvPicPr>
        <p:blipFill>
          <a:blip r:embed="rId8"/>
          <a:stretch>
            <a:fillRect/>
          </a:stretch>
        </p:blipFill>
        <p:spPr>
          <a:xfrm>
            <a:off x="5475103" y="1363374"/>
            <a:ext cx="505822" cy="551085"/>
          </a:xfrm>
          <a:prstGeom prst="rect">
            <a:avLst/>
          </a:prstGeom>
          <a:ln w="12700">
            <a:miter lim="400000"/>
            <a:headEnd/>
            <a:tailEnd/>
          </a:ln>
        </p:spPr>
      </p:pic>
      <p:pic>
        <p:nvPicPr>
          <p:cNvPr id="465" name="image32.tif"/>
          <p:cNvPicPr>
            <a:picLocks noChangeAspect="1"/>
          </p:cNvPicPr>
          <p:nvPr/>
        </p:nvPicPr>
        <p:blipFill>
          <a:blip r:embed="rId9"/>
          <a:stretch>
            <a:fillRect/>
          </a:stretch>
        </p:blipFill>
        <p:spPr>
          <a:xfrm>
            <a:off x="6739873" y="1745317"/>
            <a:ext cx="480826" cy="523851"/>
          </a:xfrm>
          <a:prstGeom prst="rect">
            <a:avLst/>
          </a:prstGeom>
          <a:ln w="12700">
            <a:miter lim="400000"/>
            <a:headEnd/>
            <a:tailEnd/>
          </a:ln>
        </p:spPr>
      </p:pic>
      <p:pic>
        <p:nvPicPr>
          <p:cNvPr id="466" name="image34.tif"/>
          <p:cNvPicPr>
            <a:picLocks noChangeAspect="1"/>
          </p:cNvPicPr>
          <p:nvPr/>
        </p:nvPicPr>
        <p:blipFill>
          <a:blip r:embed="rId11"/>
          <a:stretch>
            <a:fillRect/>
          </a:stretch>
        </p:blipFill>
        <p:spPr>
          <a:xfrm>
            <a:off x="6166693" y="1593381"/>
            <a:ext cx="430853" cy="469406"/>
          </a:xfrm>
          <a:prstGeom prst="rect">
            <a:avLst/>
          </a:prstGeom>
          <a:ln w="12700">
            <a:miter lim="400000"/>
            <a:headEnd/>
            <a:tailEnd/>
          </a:ln>
        </p:spPr>
      </p:pic>
      <p:pic>
        <p:nvPicPr>
          <p:cNvPr id="467" name="image31.tif"/>
          <p:cNvPicPr>
            <a:picLocks noChangeAspect="1"/>
          </p:cNvPicPr>
          <p:nvPr/>
        </p:nvPicPr>
        <p:blipFill>
          <a:blip r:embed="rId8"/>
          <a:stretch>
            <a:fillRect/>
          </a:stretch>
        </p:blipFill>
        <p:spPr>
          <a:xfrm>
            <a:off x="7258930" y="2037676"/>
            <a:ext cx="505822" cy="551085"/>
          </a:xfrm>
          <a:prstGeom prst="rect">
            <a:avLst/>
          </a:prstGeom>
          <a:ln w="12700">
            <a:miter lim="400000"/>
            <a:headEnd/>
            <a:tailEnd/>
          </a:ln>
        </p:spPr>
      </p:pic>
      <p:pic>
        <p:nvPicPr>
          <p:cNvPr id="468" name="image34.tif"/>
          <p:cNvPicPr>
            <a:picLocks noChangeAspect="1"/>
          </p:cNvPicPr>
          <p:nvPr/>
        </p:nvPicPr>
        <p:blipFill>
          <a:blip r:embed="rId11"/>
          <a:stretch>
            <a:fillRect/>
          </a:stretch>
        </p:blipFill>
        <p:spPr>
          <a:xfrm>
            <a:off x="7969825" y="2588760"/>
            <a:ext cx="430853" cy="469407"/>
          </a:xfrm>
          <a:prstGeom prst="rect">
            <a:avLst/>
          </a:prstGeom>
          <a:ln w="12700">
            <a:miter lim="400000"/>
            <a:headEnd/>
            <a:tailEnd/>
          </a:ln>
        </p:spPr>
      </p:pic>
      <p:sp>
        <p:nvSpPr>
          <p:cNvPr id="500" name="Shape 500"/>
          <p:cNvSpPr/>
          <p:nvPr/>
        </p:nvSpPr>
        <p:spPr>
          <a:xfrm>
            <a:off x="1678317" y="3718188"/>
            <a:ext cx="995409" cy="5448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3175">
            <a:solidFill>
              <a:srgbClr val="0CB3F0"/>
            </a:solidFill>
            <a:prstDash val="dashDot"/>
            <a:miter/>
            <a:tailEnd type="triangle"/>
          </a:ln>
        </p:spPr>
        <p:txBody>
          <a:bodyPr/>
          <a:lstStyle/>
          <a:p>
            <a:endParaRPr sz="3600"/>
          </a:p>
        </p:txBody>
      </p:sp>
      <p:sp>
        <p:nvSpPr>
          <p:cNvPr id="470" name="Shape 470"/>
          <p:cNvSpPr/>
          <p:nvPr/>
        </p:nvSpPr>
        <p:spPr>
          <a:xfrm flipH="1" flipV="1">
            <a:off x="2716471" y="3398669"/>
            <a:ext cx="153742" cy="651636"/>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1" name="Shape 471"/>
          <p:cNvSpPr/>
          <p:nvPr/>
        </p:nvSpPr>
        <p:spPr>
          <a:xfrm flipV="1">
            <a:off x="2955401" y="2997820"/>
            <a:ext cx="751052" cy="1114912"/>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2" name="Shape 472"/>
          <p:cNvSpPr/>
          <p:nvPr/>
        </p:nvSpPr>
        <p:spPr>
          <a:xfrm flipV="1">
            <a:off x="4523545" y="2863829"/>
            <a:ext cx="422474" cy="662872"/>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501" name="Shape 501"/>
          <p:cNvSpPr/>
          <p:nvPr/>
        </p:nvSpPr>
        <p:spPr>
          <a:xfrm>
            <a:off x="6122861" y="3052772"/>
            <a:ext cx="27578" cy="9585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3175">
            <a:solidFill>
              <a:srgbClr val="0CB3F0"/>
            </a:solidFill>
            <a:prstDash val="dashDot"/>
            <a:miter/>
            <a:tailEnd type="triangle"/>
          </a:ln>
        </p:spPr>
        <p:txBody>
          <a:bodyPr/>
          <a:lstStyle/>
          <a:p>
            <a:endParaRPr sz="3600"/>
          </a:p>
        </p:txBody>
      </p:sp>
      <p:sp>
        <p:nvSpPr>
          <p:cNvPr id="474" name="Shape 474"/>
          <p:cNvSpPr/>
          <p:nvPr/>
        </p:nvSpPr>
        <p:spPr>
          <a:xfrm flipV="1">
            <a:off x="6328426" y="3671842"/>
            <a:ext cx="892274" cy="446023"/>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5" name="Shape 475"/>
          <p:cNvSpPr/>
          <p:nvPr/>
        </p:nvSpPr>
        <p:spPr>
          <a:xfrm flipH="1" flipV="1">
            <a:off x="1224582" y="3143516"/>
            <a:ext cx="262350" cy="324168"/>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6" name="Shape 476"/>
          <p:cNvSpPr/>
          <p:nvPr/>
        </p:nvSpPr>
        <p:spPr>
          <a:xfrm flipV="1">
            <a:off x="1572956" y="2804328"/>
            <a:ext cx="12085" cy="663356"/>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7" name="Shape 477"/>
          <p:cNvSpPr/>
          <p:nvPr/>
        </p:nvSpPr>
        <p:spPr>
          <a:xfrm flipH="1" flipV="1">
            <a:off x="2379757" y="2349575"/>
            <a:ext cx="177276" cy="449991"/>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8" name="Shape 478"/>
          <p:cNvSpPr/>
          <p:nvPr/>
        </p:nvSpPr>
        <p:spPr>
          <a:xfrm flipV="1">
            <a:off x="2576948" y="2157869"/>
            <a:ext cx="296887" cy="694661"/>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79" name="Shape 479"/>
          <p:cNvSpPr/>
          <p:nvPr/>
        </p:nvSpPr>
        <p:spPr>
          <a:xfrm flipH="1" flipV="1">
            <a:off x="3366674" y="1998218"/>
            <a:ext cx="398907" cy="387097"/>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0" name="Shape 480"/>
          <p:cNvSpPr/>
          <p:nvPr/>
        </p:nvSpPr>
        <p:spPr>
          <a:xfrm flipV="1">
            <a:off x="3772126" y="1915927"/>
            <a:ext cx="174861" cy="447572"/>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1" name="Shape 481"/>
          <p:cNvSpPr/>
          <p:nvPr/>
        </p:nvSpPr>
        <p:spPr>
          <a:xfrm flipV="1">
            <a:off x="4954398" y="1841413"/>
            <a:ext cx="148044" cy="450052"/>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502" name="Shape 502"/>
          <p:cNvSpPr/>
          <p:nvPr/>
        </p:nvSpPr>
        <p:spPr>
          <a:xfrm>
            <a:off x="4566709" y="1696995"/>
            <a:ext cx="302329" cy="7192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3175">
            <a:solidFill>
              <a:srgbClr val="0FCD6E"/>
            </a:solidFill>
            <a:prstDash val="dashDot"/>
            <a:miter/>
            <a:tailEnd type="triangle"/>
          </a:ln>
        </p:spPr>
        <p:txBody>
          <a:bodyPr/>
          <a:lstStyle/>
          <a:p>
            <a:endParaRPr sz="3600"/>
          </a:p>
        </p:txBody>
      </p:sp>
      <p:sp>
        <p:nvSpPr>
          <p:cNvPr id="503" name="Shape 503"/>
          <p:cNvSpPr/>
          <p:nvPr/>
        </p:nvSpPr>
        <p:spPr>
          <a:xfrm>
            <a:off x="5084539" y="1710543"/>
            <a:ext cx="600482" cy="7222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3175">
            <a:solidFill>
              <a:srgbClr val="0FCD6E"/>
            </a:solidFill>
            <a:prstDash val="dashDot"/>
            <a:miter/>
            <a:tailEnd type="triangle"/>
          </a:ln>
        </p:spPr>
        <p:txBody>
          <a:bodyPr/>
          <a:lstStyle/>
          <a:p>
            <a:endParaRPr sz="3600"/>
          </a:p>
        </p:txBody>
      </p:sp>
      <p:sp>
        <p:nvSpPr>
          <p:cNvPr id="484" name="Shape 484"/>
          <p:cNvSpPr/>
          <p:nvPr/>
        </p:nvSpPr>
        <p:spPr>
          <a:xfrm flipV="1">
            <a:off x="6178903" y="2091629"/>
            <a:ext cx="156103" cy="511664"/>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5" name="Shape 485"/>
          <p:cNvSpPr/>
          <p:nvPr/>
        </p:nvSpPr>
        <p:spPr>
          <a:xfrm flipV="1">
            <a:off x="7473856" y="2606183"/>
            <a:ext cx="37984" cy="560203"/>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6" name="Shape 486"/>
          <p:cNvSpPr/>
          <p:nvPr/>
        </p:nvSpPr>
        <p:spPr>
          <a:xfrm flipV="1">
            <a:off x="7473857" y="3082206"/>
            <a:ext cx="587799" cy="84181"/>
          </a:xfrm>
          <a:prstGeom prst="line">
            <a:avLst/>
          </a:prstGeom>
          <a:ln w="3175">
            <a:solidFill>
              <a:srgbClr val="0FCD6E"/>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7" name="Shape 487"/>
          <p:cNvSpPr/>
          <p:nvPr/>
        </p:nvSpPr>
        <p:spPr>
          <a:xfrm flipH="1" flipV="1">
            <a:off x="2012547" y="2607915"/>
            <a:ext cx="646242" cy="1556116"/>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8" name="Shape 488"/>
          <p:cNvSpPr/>
          <p:nvPr/>
        </p:nvSpPr>
        <p:spPr>
          <a:xfrm flipH="1" flipV="1">
            <a:off x="4050255" y="1930560"/>
            <a:ext cx="415560" cy="1324079"/>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89" name="Shape 489"/>
          <p:cNvSpPr/>
          <p:nvPr/>
        </p:nvSpPr>
        <p:spPr>
          <a:xfrm flipH="1" flipV="1">
            <a:off x="5182005" y="1860772"/>
            <a:ext cx="798922" cy="2244636"/>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90" name="Shape 490"/>
          <p:cNvSpPr/>
          <p:nvPr/>
        </p:nvSpPr>
        <p:spPr>
          <a:xfrm flipV="1">
            <a:off x="6184217" y="2341492"/>
            <a:ext cx="757887" cy="1708813"/>
          </a:xfrm>
          <a:prstGeom prst="line">
            <a:avLst/>
          </a:prstGeom>
          <a:ln w="3175">
            <a:solidFill>
              <a:srgbClr val="0CB3F0"/>
            </a:solidFill>
            <a:prstDash val="dashDot"/>
            <a:miter/>
            <a:tailEnd type="triangle"/>
          </a:ln>
        </p:spPr>
        <p:txBody>
          <a:bodyPr lIns="17143" tIns="17143" rIns="17143" bIns="17143"/>
          <a:lstStyle/>
          <a:p>
            <a:pPr defTabSz="678656">
              <a:defRPr sz="1200">
                <a:latin typeface="+mn-lt"/>
                <a:ea typeface="+mn-ea"/>
                <a:cs typeface="+mn-cs"/>
                <a:sym typeface="Calibri" panose="020F0502020204030204"/>
              </a:defRPr>
            </a:pPr>
            <a:endParaRPr sz="1200"/>
          </a:p>
        </p:txBody>
      </p:sp>
      <p:sp>
        <p:nvSpPr>
          <p:cNvPr id="491" name="Shape 491"/>
          <p:cNvSpPr/>
          <p:nvPr/>
        </p:nvSpPr>
        <p:spPr>
          <a:xfrm rot="18830286">
            <a:off x="2422133" y="1940949"/>
            <a:ext cx="4411475" cy="44922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425"/>
                  <a:pt x="21600" y="21051"/>
                </a:cubicBezTo>
                <a:cubicBezTo>
                  <a:pt x="21600" y="21234"/>
                  <a:pt x="21598" y="21417"/>
                  <a:pt x="21593" y="21600"/>
                </a:cubicBezTo>
              </a:path>
            </a:pathLst>
          </a:custGeom>
          <a:ln w="3175">
            <a:solidFill>
              <a:srgbClr val="0FCD6E"/>
            </a:solidFill>
            <a:miter/>
            <a:headEnd type="triangle"/>
            <a:tailEnd type="triangle"/>
          </a:ln>
        </p:spPr>
        <p:txBody>
          <a:bodyPr lIns="17143" tIns="17143" rIns="17143" bIns="17143" anchor="ctr"/>
          <a:lstStyle/>
          <a:p>
            <a:pPr algn="ctr" defTabSz="678656">
              <a:defRPr sz="2600">
                <a:latin typeface="+mn-lt"/>
                <a:ea typeface="+mn-ea"/>
                <a:cs typeface="+mn-cs"/>
                <a:sym typeface="Calibri" panose="020F0502020204030204"/>
              </a:defRPr>
            </a:pPr>
            <a:endParaRPr sz="2601"/>
          </a:p>
        </p:txBody>
      </p:sp>
      <p:sp>
        <p:nvSpPr>
          <p:cNvPr id="492" name="Shape 492"/>
          <p:cNvSpPr/>
          <p:nvPr/>
        </p:nvSpPr>
        <p:spPr>
          <a:xfrm>
            <a:off x="2039203" y="4659148"/>
            <a:ext cx="650174" cy="219287"/>
          </a:xfrm>
          <a:prstGeom prst="rect">
            <a:avLst/>
          </a:prstGeom>
          <a:ln w="12700">
            <a:miter lim="400000"/>
          </a:ln>
        </p:spPr>
        <p:txBody>
          <a:bodyPr wrap="none" lIns="17143" tIns="17143" rIns="17143" bIns="17143">
            <a:spAutoFit/>
          </a:bodyPr>
          <a:lstStyle>
            <a:lvl1pPr defTabSz="678815">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实体门店</a:t>
            </a:r>
          </a:p>
        </p:txBody>
      </p:sp>
      <p:sp>
        <p:nvSpPr>
          <p:cNvPr id="493" name="Shape 493"/>
          <p:cNvSpPr/>
          <p:nvPr/>
        </p:nvSpPr>
        <p:spPr>
          <a:xfrm>
            <a:off x="1003053" y="4201883"/>
            <a:ext cx="650174" cy="219287"/>
          </a:xfrm>
          <a:prstGeom prst="rect">
            <a:avLst/>
          </a:prstGeom>
          <a:ln w="12700">
            <a:miter lim="400000"/>
          </a:ln>
        </p:spPr>
        <p:txBody>
          <a:bodyPr wrap="none" lIns="17143" tIns="17143" rIns="17143" bIns="17143">
            <a:spAutoFit/>
          </a:bodyPr>
          <a:lstStyle>
            <a:lvl1pPr defTabSz="678815">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线上门店</a:t>
            </a:r>
          </a:p>
        </p:txBody>
      </p:sp>
      <p:sp>
        <p:nvSpPr>
          <p:cNvPr id="494" name="Shape 494"/>
          <p:cNvSpPr/>
          <p:nvPr/>
        </p:nvSpPr>
        <p:spPr>
          <a:xfrm>
            <a:off x="423191" y="3460434"/>
            <a:ext cx="804062" cy="403953"/>
          </a:xfrm>
          <a:prstGeom prst="rect">
            <a:avLst/>
          </a:prstGeom>
          <a:ln w="12700">
            <a:miter lim="400000"/>
          </a:ln>
        </p:spPr>
        <p:txBody>
          <a:bodyPr wrap="none" lIns="17143" tIns="17143" rIns="17143" bIns="17143">
            <a:spAutoFit/>
          </a:bodyPr>
          <a:lstStyle>
            <a:lvl1pPr defTabSz="678815">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lang="zh-CN" altLang="en-US" dirty="0"/>
              <a:t>直属导购</a:t>
            </a:r>
            <a:r>
              <a:rPr lang="en-US" altLang="zh-CN" dirty="0"/>
              <a:t>/</a:t>
            </a:r>
          </a:p>
          <a:p>
            <a:r>
              <a:rPr lang="zh-CN" altLang="en-US" dirty="0"/>
              <a:t>飞科小伙伴</a:t>
            </a:r>
            <a:endParaRPr dirty="0"/>
          </a:p>
        </p:txBody>
      </p:sp>
      <p:sp>
        <p:nvSpPr>
          <p:cNvPr id="495" name="Shape 495"/>
          <p:cNvSpPr/>
          <p:nvPr/>
        </p:nvSpPr>
        <p:spPr>
          <a:xfrm>
            <a:off x="6269184" y="4703019"/>
            <a:ext cx="342397" cy="219287"/>
          </a:xfrm>
          <a:prstGeom prst="rect">
            <a:avLst/>
          </a:prstGeom>
          <a:ln w="12700">
            <a:miter lim="400000"/>
          </a:ln>
        </p:spPr>
        <p:txBody>
          <a:bodyPr wrap="none" lIns="17143" tIns="17143" rIns="17143" bIns="17143">
            <a:spAutoFit/>
          </a:bodyPr>
          <a:lstStyle>
            <a:lvl1pPr defTabSz="678815">
              <a:def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地网</a:t>
            </a:r>
          </a:p>
        </p:txBody>
      </p:sp>
      <p:sp>
        <p:nvSpPr>
          <p:cNvPr id="496" name="Shape 496"/>
          <p:cNvSpPr/>
          <p:nvPr/>
        </p:nvSpPr>
        <p:spPr>
          <a:xfrm>
            <a:off x="7558123" y="4158176"/>
            <a:ext cx="342397" cy="219287"/>
          </a:xfrm>
          <a:prstGeom prst="rect">
            <a:avLst/>
          </a:prstGeom>
          <a:ln w="12700">
            <a:miter lim="400000"/>
          </a:ln>
        </p:spPr>
        <p:txBody>
          <a:bodyPr wrap="none" lIns="17143" tIns="17143" rIns="17143" bIns="17143">
            <a:spAutoFit/>
          </a:bodyPr>
          <a:lstStyle>
            <a:lvl1pPr defTabSz="678815">
              <a:def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天网</a:t>
            </a:r>
          </a:p>
        </p:txBody>
      </p:sp>
      <p:sp>
        <p:nvSpPr>
          <p:cNvPr id="497" name="Shape 497"/>
          <p:cNvSpPr/>
          <p:nvPr/>
        </p:nvSpPr>
        <p:spPr>
          <a:xfrm>
            <a:off x="8335500" y="3396051"/>
            <a:ext cx="342397" cy="219287"/>
          </a:xfrm>
          <a:prstGeom prst="rect">
            <a:avLst/>
          </a:prstGeom>
          <a:ln w="12700">
            <a:miter lim="400000"/>
          </a:ln>
        </p:spPr>
        <p:txBody>
          <a:bodyPr wrap="none" lIns="17143" tIns="17143" rIns="17143" bIns="17143">
            <a:spAutoFit/>
          </a:bodyPr>
          <a:lstStyle>
            <a:lvl1pPr defTabSz="678815">
              <a:def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t>人网</a:t>
            </a:r>
          </a:p>
        </p:txBody>
      </p:sp>
      <p:sp>
        <p:nvSpPr>
          <p:cNvPr id="498" name="Shape 498"/>
          <p:cNvSpPr/>
          <p:nvPr/>
        </p:nvSpPr>
        <p:spPr>
          <a:xfrm>
            <a:off x="4147947" y="909730"/>
            <a:ext cx="496286" cy="219287"/>
          </a:xfrm>
          <a:prstGeom prst="rect">
            <a:avLst/>
          </a:prstGeom>
          <a:ln w="12700">
            <a:miter lim="400000"/>
          </a:ln>
        </p:spPr>
        <p:txBody>
          <a:bodyPr wrap="none" lIns="17143" tIns="17143" rIns="17143" bIns="17143">
            <a:spAutoFit/>
          </a:bodyPr>
          <a:lstStyle>
            <a:lvl1pPr defTabSz="678815">
              <a:defRPr sz="12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dirty="0" err="1"/>
              <a:t>消费者</a:t>
            </a:r>
            <a:endParaRPr dirty="0"/>
          </a:p>
        </p:txBody>
      </p:sp>
      <p:sp>
        <p:nvSpPr>
          <p:cNvPr id="2" name="标题 1"/>
          <p:cNvSpPr>
            <a:spLocks noGrp="1"/>
          </p:cNvSpPr>
          <p:nvPr>
            <p:ph type="title"/>
          </p:nvPr>
        </p:nvSpPr>
        <p:spPr>
          <a:xfrm>
            <a:off x="450521" y="226526"/>
            <a:ext cx="8229243" cy="388340"/>
          </a:xfrm>
        </p:spPr>
        <p:txBody>
          <a:bodyPr>
            <a:normAutofit fontScale="90000"/>
          </a:bodyPr>
          <a:lstStyle/>
          <a:p>
            <a:r>
              <a:rPr lang="zh-CN" altLang="en-US" sz="2200" dirty="0"/>
              <a:t>飞科新零售业务蓝图</a:t>
            </a:r>
          </a:p>
        </p:txBody>
      </p:sp>
    </p:spTree>
    <p:extLst>
      <p:ext uri="{BB962C8B-B14F-4D97-AF65-F5344CB8AC3E}">
        <p14:creationId xmlns:p14="http://schemas.microsoft.com/office/powerpoint/2010/main" val="401759925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521" y="226526"/>
            <a:ext cx="8229243" cy="388340"/>
          </a:xfrm>
        </p:spPr>
        <p:txBody>
          <a:bodyPr>
            <a:noAutofit/>
          </a:bodyPr>
          <a:lstStyle/>
          <a:p>
            <a:r>
              <a:rPr lang="zh-CN" altLang="en-US" sz="2000" dirty="0"/>
              <a:t>飞科新零售业务蓝图技术理解</a:t>
            </a:r>
            <a:endParaRPr lang="zh-CN" altLang="en-US" sz="1800" dirty="0"/>
          </a:p>
        </p:txBody>
      </p:sp>
      <p:grpSp>
        <p:nvGrpSpPr>
          <p:cNvPr id="61" name="组合 60">
            <a:extLst>
              <a:ext uri="{FF2B5EF4-FFF2-40B4-BE49-F238E27FC236}">
                <a16:creationId xmlns:a16="http://schemas.microsoft.com/office/drawing/2014/main" id="{F24480C4-C7CA-4A5B-9C0C-84386E17341C}"/>
              </a:ext>
            </a:extLst>
          </p:cNvPr>
          <p:cNvGrpSpPr/>
          <p:nvPr/>
        </p:nvGrpSpPr>
        <p:grpSpPr>
          <a:xfrm>
            <a:off x="2102672" y="929863"/>
            <a:ext cx="5774963" cy="3802127"/>
            <a:chOff x="2182182" y="929863"/>
            <a:chExt cx="5774963" cy="3802127"/>
          </a:xfrm>
        </p:grpSpPr>
        <p:cxnSp>
          <p:nvCxnSpPr>
            <p:cNvPr id="62" name="直线连接符 127">
              <a:extLst>
                <a:ext uri="{FF2B5EF4-FFF2-40B4-BE49-F238E27FC236}">
                  <a16:creationId xmlns:a16="http://schemas.microsoft.com/office/drawing/2014/main" id="{DEC7425B-CED9-414B-9DBE-B1E9F8A14ED9}"/>
                </a:ext>
              </a:extLst>
            </p:cNvPr>
            <p:cNvCxnSpPr>
              <a:cxnSpLocks/>
            </p:cNvCxnSpPr>
            <p:nvPr/>
          </p:nvCxnSpPr>
          <p:spPr bwMode="auto">
            <a:xfrm flipV="1">
              <a:off x="2900705" y="4511650"/>
              <a:ext cx="3011890" cy="4316"/>
            </a:xfrm>
            <a:prstGeom prst="line">
              <a:avLst/>
            </a:prstGeom>
            <a:solidFill>
              <a:srgbClr val="FFFFFF"/>
            </a:solidFill>
            <a:ln w="12700" cap="flat" cmpd="sng" algn="ctr">
              <a:solidFill>
                <a:srgbClr val="EC7747"/>
              </a:solidFill>
              <a:prstDash val="sysDash"/>
              <a:round/>
              <a:headEnd type="none" w="med" len="med"/>
              <a:tailEnd type="none" w="med" len="med"/>
            </a:ln>
            <a:effectLst/>
          </p:spPr>
        </p:cxnSp>
        <p:cxnSp>
          <p:nvCxnSpPr>
            <p:cNvPr id="63" name="直线连接符 110">
              <a:extLst>
                <a:ext uri="{FF2B5EF4-FFF2-40B4-BE49-F238E27FC236}">
                  <a16:creationId xmlns:a16="http://schemas.microsoft.com/office/drawing/2014/main" id="{CBD18E49-2315-4080-BAF5-94EE1C270CDC}"/>
                </a:ext>
              </a:extLst>
            </p:cNvPr>
            <p:cNvCxnSpPr>
              <a:cxnSpLocks/>
            </p:cNvCxnSpPr>
            <p:nvPr/>
          </p:nvCxnSpPr>
          <p:spPr bwMode="auto">
            <a:xfrm>
              <a:off x="2796562" y="2943986"/>
              <a:ext cx="4524058" cy="5600"/>
            </a:xfrm>
            <a:prstGeom prst="line">
              <a:avLst/>
            </a:prstGeom>
            <a:solidFill>
              <a:srgbClr val="FFFFFF"/>
            </a:solidFill>
            <a:ln w="12700" cap="flat" cmpd="sng" algn="ctr">
              <a:solidFill>
                <a:srgbClr val="29846A"/>
              </a:solidFill>
              <a:prstDash val="sysDash"/>
              <a:round/>
              <a:headEnd type="none" w="med" len="med"/>
              <a:tailEnd type="none" w="med" len="med"/>
            </a:ln>
            <a:effectLst/>
          </p:spPr>
        </p:cxnSp>
        <p:grpSp>
          <p:nvGrpSpPr>
            <p:cNvPr id="64" name="组合 63">
              <a:extLst>
                <a:ext uri="{FF2B5EF4-FFF2-40B4-BE49-F238E27FC236}">
                  <a16:creationId xmlns:a16="http://schemas.microsoft.com/office/drawing/2014/main" id="{B95C2F5E-738C-435F-BE61-0550855E391F}"/>
                </a:ext>
              </a:extLst>
            </p:cNvPr>
            <p:cNvGrpSpPr/>
            <p:nvPr/>
          </p:nvGrpSpPr>
          <p:grpSpPr>
            <a:xfrm>
              <a:off x="4419654" y="1032995"/>
              <a:ext cx="1357312" cy="453562"/>
              <a:chOff x="4223350" y="1010022"/>
              <a:chExt cx="1357312" cy="453562"/>
            </a:xfrm>
          </p:grpSpPr>
          <p:sp>
            <p:nvSpPr>
              <p:cNvPr id="101" name="AutoShape 17">
                <a:extLst>
                  <a:ext uri="{FF2B5EF4-FFF2-40B4-BE49-F238E27FC236}">
                    <a16:creationId xmlns:a16="http://schemas.microsoft.com/office/drawing/2014/main" id="{19D83E9E-77FB-4DB6-AA29-EF5902B8CF5C}"/>
                  </a:ext>
                </a:extLst>
              </p:cNvPr>
              <p:cNvSpPr>
                <a:spLocks/>
              </p:cNvSpPr>
              <p:nvPr/>
            </p:nvSpPr>
            <p:spPr bwMode="auto">
              <a:xfrm>
                <a:off x="4223350" y="1010022"/>
                <a:ext cx="1357312" cy="4114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1C450"/>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102" name="AutoShape 4">
                <a:extLst>
                  <a:ext uri="{FF2B5EF4-FFF2-40B4-BE49-F238E27FC236}">
                    <a16:creationId xmlns:a16="http://schemas.microsoft.com/office/drawing/2014/main" id="{3BE0DE3C-AC98-40C9-A329-CD18096ED2C0}"/>
                  </a:ext>
                </a:extLst>
              </p:cNvPr>
              <p:cNvSpPr>
                <a:spLocks/>
              </p:cNvSpPr>
              <p:nvPr/>
            </p:nvSpPr>
            <p:spPr bwMode="auto">
              <a:xfrm>
                <a:off x="4234111" y="1010022"/>
                <a:ext cx="1224136" cy="2880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飞科商城</a:t>
                </a:r>
                <a:endParaRPr lang="es-ES" sz="1200" kern="1200" dirty="0">
                  <a:solidFill>
                    <a:srgbClr val="FFFFFF"/>
                  </a:solidFill>
                  <a:latin typeface="FZXiYuan-M01S" charset="-122"/>
                  <a:ea typeface="FZXiYuan-M01S" charset="-122"/>
                  <a:cs typeface="FZXiYuan-M01S" charset="-122"/>
                  <a:sym typeface="Calibri" charset="0"/>
                </a:endParaRPr>
              </a:p>
            </p:txBody>
          </p:sp>
          <p:sp>
            <p:nvSpPr>
              <p:cNvPr id="103" name="AutoShape 4">
                <a:extLst>
                  <a:ext uri="{FF2B5EF4-FFF2-40B4-BE49-F238E27FC236}">
                    <a16:creationId xmlns:a16="http://schemas.microsoft.com/office/drawing/2014/main" id="{C29732D2-C512-4C54-9E0A-D470C7D84F94}"/>
                  </a:ext>
                </a:extLst>
              </p:cNvPr>
              <p:cNvSpPr>
                <a:spLocks/>
              </p:cNvSpPr>
              <p:nvPr/>
            </p:nvSpPr>
            <p:spPr bwMode="auto">
              <a:xfrm>
                <a:off x="4298726" y="1184184"/>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es-ES" sz="1000" kern="1200" dirty="0">
                    <a:solidFill>
                      <a:srgbClr val="FFFFFF"/>
                    </a:solidFill>
                    <a:latin typeface="FZXiYuan-M01S" charset="-122"/>
                    <a:ea typeface="FZXiYuan-M01S" charset="-122"/>
                    <a:cs typeface="FZXiYuan-M01S" charset="-122"/>
                    <a:sym typeface="Calibri" charset="0"/>
                  </a:rPr>
                  <a:t>E- Commerce</a:t>
                </a:r>
              </a:p>
            </p:txBody>
          </p:sp>
        </p:grpSp>
        <p:grpSp>
          <p:nvGrpSpPr>
            <p:cNvPr id="65" name="组合 64">
              <a:extLst>
                <a:ext uri="{FF2B5EF4-FFF2-40B4-BE49-F238E27FC236}">
                  <a16:creationId xmlns:a16="http://schemas.microsoft.com/office/drawing/2014/main" id="{D072FDBE-D372-47E8-A359-FB23734A7CF5}"/>
                </a:ext>
              </a:extLst>
            </p:cNvPr>
            <p:cNvGrpSpPr/>
            <p:nvPr/>
          </p:nvGrpSpPr>
          <p:grpSpPr>
            <a:xfrm>
              <a:off x="6381538" y="1040166"/>
              <a:ext cx="1357312" cy="455429"/>
              <a:chOff x="6215738" y="975881"/>
              <a:chExt cx="1357312" cy="455429"/>
            </a:xfrm>
          </p:grpSpPr>
          <p:sp>
            <p:nvSpPr>
              <p:cNvPr id="98" name="AutoShape 17">
                <a:extLst>
                  <a:ext uri="{FF2B5EF4-FFF2-40B4-BE49-F238E27FC236}">
                    <a16:creationId xmlns:a16="http://schemas.microsoft.com/office/drawing/2014/main" id="{D78AA62A-939A-4A74-8EFE-C32398CC9154}"/>
                  </a:ext>
                </a:extLst>
              </p:cNvPr>
              <p:cNvSpPr>
                <a:spLocks/>
              </p:cNvSpPr>
              <p:nvPr/>
            </p:nvSpPr>
            <p:spPr bwMode="auto">
              <a:xfrm>
                <a:off x="6215738" y="987574"/>
                <a:ext cx="1357312" cy="4320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CB91C"/>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99" name="AutoShape 4">
                <a:extLst>
                  <a:ext uri="{FF2B5EF4-FFF2-40B4-BE49-F238E27FC236}">
                    <a16:creationId xmlns:a16="http://schemas.microsoft.com/office/drawing/2014/main" id="{84326949-3898-4C5C-8389-E4CCA84ECCB6}"/>
                  </a:ext>
                </a:extLst>
              </p:cNvPr>
              <p:cNvSpPr>
                <a:spLocks/>
              </p:cNvSpPr>
              <p:nvPr/>
            </p:nvSpPr>
            <p:spPr bwMode="auto">
              <a:xfrm>
                <a:off x="6222964" y="975881"/>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伙伴商城</a:t>
                </a:r>
                <a:endParaRPr lang="es-ES" sz="1200" kern="1200" dirty="0">
                  <a:solidFill>
                    <a:srgbClr val="FFFFFF"/>
                  </a:solidFill>
                  <a:latin typeface="FZXiYuan-M01S" charset="-122"/>
                  <a:ea typeface="FZXiYuan-M01S" charset="-122"/>
                  <a:cs typeface="FZXiYuan-M01S" charset="-122"/>
                  <a:sym typeface="Calibri" charset="0"/>
                </a:endParaRPr>
              </a:p>
            </p:txBody>
          </p:sp>
          <p:sp>
            <p:nvSpPr>
              <p:cNvPr id="100" name="AutoShape 4">
                <a:extLst>
                  <a:ext uri="{FF2B5EF4-FFF2-40B4-BE49-F238E27FC236}">
                    <a16:creationId xmlns:a16="http://schemas.microsoft.com/office/drawing/2014/main" id="{E9CD3DE0-73FD-49CD-BF59-F4B4A8E24FC9}"/>
                  </a:ext>
                </a:extLst>
              </p:cNvPr>
              <p:cNvSpPr>
                <a:spLocks/>
              </p:cNvSpPr>
              <p:nvPr/>
            </p:nvSpPr>
            <p:spPr bwMode="auto">
              <a:xfrm>
                <a:off x="6274652" y="1151910"/>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es-ES" altLang="zh-CN" sz="1000" kern="1200" dirty="0">
                    <a:solidFill>
                      <a:srgbClr val="FFFFFF"/>
                    </a:solidFill>
                    <a:latin typeface="FZXiYuan-M01S" charset="-122"/>
                    <a:ea typeface="FZXiYuan-M01S" charset="-122"/>
                    <a:cs typeface="FZXiYuan-M01S" charset="-122"/>
                    <a:sym typeface="Calibri" charset="0"/>
                  </a:rPr>
                  <a:t>E- Commerce</a:t>
                </a:r>
              </a:p>
            </p:txBody>
          </p:sp>
        </p:grpSp>
        <p:grpSp>
          <p:nvGrpSpPr>
            <p:cNvPr id="66" name="组合 65">
              <a:extLst>
                <a:ext uri="{FF2B5EF4-FFF2-40B4-BE49-F238E27FC236}">
                  <a16:creationId xmlns:a16="http://schemas.microsoft.com/office/drawing/2014/main" id="{553D8F61-CED2-4803-A25F-1327DFF68EC7}"/>
                </a:ext>
              </a:extLst>
            </p:cNvPr>
            <p:cNvGrpSpPr/>
            <p:nvPr/>
          </p:nvGrpSpPr>
          <p:grpSpPr>
            <a:xfrm>
              <a:off x="2391943" y="929863"/>
              <a:ext cx="1363545" cy="556694"/>
              <a:chOff x="1327311" y="929863"/>
              <a:chExt cx="1363168" cy="556694"/>
            </a:xfrm>
          </p:grpSpPr>
          <p:sp>
            <p:nvSpPr>
              <p:cNvPr id="95" name="AutoShape 17">
                <a:extLst>
                  <a:ext uri="{FF2B5EF4-FFF2-40B4-BE49-F238E27FC236}">
                    <a16:creationId xmlns:a16="http://schemas.microsoft.com/office/drawing/2014/main" id="{6F3CC414-4940-43F6-9BC4-D82D36CA6FF3}"/>
                  </a:ext>
                </a:extLst>
              </p:cNvPr>
              <p:cNvSpPr>
                <a:spLocks/>
              </p:cNvSpPr>
              <p:nvPr/>
            </p:nvSpPr>
            <p:spPr bwMode="auto">
              <a:xfrm>
                <a:off x="1333167" y="1033756"/>
                <a:ext cx="1357312" cy="4320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C7747"/>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96" name="AutoShape 4">
                <a:extLst>
                  <a:ext uri="{FF2B5EF4-FFF2-40B4-BE49-F238E27FC236}">
                    <a16:creationId xmlns:a16="http://schemas.microsoft.com/office/drawing/2014/main" id="{47D70B9D-3D75-4111-B353-6ACCB4243F4E}"/>
                  </a:ext>
                </a:extLst>
              </p:cNvPr>
              <p:cNvSpPr>
                <a:spLocks/>
              </p:cNvSpPr>
              <p:nvPr/>
            </p:nvSpPr>
            <p:spPr bwMode="auto">
              <a:xfrm>
                <a:off x="1327311" y="929863"/>
                <a:ext cx="1224136" cy="4397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实体店</a:t>
                </a:r>
                <a:endParaRPr lang="es-ES" sz="1200" kern="1200" dirty="0">
                  <a:solidFill>
                    <a:srgbClr val="FFFFFF"/>
                  </a:solidFill>
                  <a:latin typeface="FZXiYuan-M01S" charset="-122"/>
                  <a:ea typeface="FZXiYuan-M01S" charset="-122"/>
                  <a:cs typeface="FZXiYuan-M01S" charset="-122"/>
                  <a:sym typeface="Calibri" charset="0"/>
                </a:endParaRPr>
              </a:p>
            </p:txBody>
          </p:sp>
          <p:sp>
            <p:nvSpPr>
              <p:cNvPr id="97" name="AutoShape 4">
                <a:extLst>
                  <a:ext uri="{FF2B5EF4-FFF2-40B4-BE49-F238E27FC236}">
                    <a16:creationId xmlns:a16="http://schemas.microsoft.com/office/drawing/2014/main" id="{641373DE-1CBE-4703-8B86-EFE5674AB7D1}"/>
                  </a:ext>
                </a:extLst>
              </p:cNvPr>
              <p:cNvSpPr>
                <a:spLocks/>
              </p:cNvSpPr>
              <p:nvPr/>
            </p:nvSpPr>
            <p:spPr bwMode="auto">
              <a:xfrm>
                <a:off x="1338069" y="1207157"/>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es-ES" sz="1000" kern="1200" dirty="0">
                    <a:solidFill>
                      <a:srgbClr val="FFFFFF"/>
                    </a:solidFill>
                    <a:latin typeface="FZXiYuan-M01S" charset="-122"/>
                    <a:ea typeface="FZXiYuan-M01S" charset="-122"/>
                    <a:cs typeface="FZXiYuan-M01S" charset="-122"/>
                    <a:sym typeface="Calibri" charset="0"/>
                  </a:rPr>
                  <a:t>POS</a:t>
                </a:r>
              </a:p>
            </p:txBody>
          </p:sp>
        </p:grpSp>
        <p:sp>
          <p:nvSpPr>
            <p:cNvPr id="67" name="AutoShape 19">
              <a:extLst>
                <a:ext uri="{FF2B5EF4-FFF2-40B4-BE49-F238E27FC236}">
                  <a16:creationId xmlns:a16="http://schemas.microsoft.com/office/drawing/2014/main" id="{B1DB620B-23F8-4816-AC61-9026ADC2DEC1}"/>
                </a:ext>
              </a:extLst>
            </p:cNvPr>
            <p:cNvSpPr>
              <a:spLocks/>
            </p:cNvSpPr>
            <p:nvPr/>
          </p:nvSpPr>
          <p:spPr bwMode="auto">
            <a:xfrm>
              <a:off x="2416461" y="2653472"/>
              <a:ext cx="1357312" cy="504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29846A"/>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68" name="AutoShape 4">
              <a:extLst>
                <a:ext uri="{FF2B5EF4-FFF2-40B4-BE49-F238E27FC236}">
                  <a16:creationId xmlns:a16="http://schemas.microsoft.com/office/drawing/2014/main" id="{BC429D7B-EDA1-41C6-AEBC-E9D751D9FC62}"/>
                </a:ext>
              </a:extLst>
            </p:cNvPr>
            <p:cNvSpPr>
              <a:spLocks/>
            </p:cNvSpPr>
            <p:nvPr/>
          </p:nvSpPr>
          <p:spPr bwMode="auto">
            <a:xfrm>
              <a:off x="2464764" y="2771295"/>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统一商品管理中心</a:t>
              </a:r>
              <a:endParaRPr lang="es-ES" sz="1200" kern="1200" dirty="0">
                <a:solidFill>
                  <a:srgbClr val="FFFFFF"/>
                </a:solidFill>
                <a:latin typeface="FZXiYuan-M01S" charset="-122"/>
                <a:ea typeface="FZXiYuan-M01S" charset="-122"/>
                <a:cs typeface="FZXiYuan-M01S" charset="-122"/>
                <a:sym typeface="Calibri" charset="0"/>
              </a:endParaRPr>
            </a:p>
          </p:txBody>
        </p:sp>
        <p:grpSp>
          <p:nvGrpSpPr>
            <p:cNvPr id="69" name="组合 68">
              <a:extLst>
                <a:ext uri="{FF2B5EF4-FFF2-40B4-BE49-F238E27FC236}">
                  <a16:creationId xmlns:a16="http://schemas.microsoft.com/office/drawing/2014/main" id="{A7E60390-9D32-4ABC-80D8-D82B737E6C86}"/>
                </a:ext>
              </a:extLst>
            </p:cNvPr>
            <p:cNvGrpSpPr/>
            <p:nvPr/>
          </p:nvGrpSpPr>
          <p:grpSpPr>
            <a:xfrm>
              <a:off x="4415174" y="2655199"/>
              <a:ext cx="1357312" cy="504825"/>
              <a:chOff x="3156525" y="2655199"/>
              <a:chExt cx="1357312" cy="504825"/>
            </a:xfrm>
          </p:grpSpPr>
          <p:sp>
            <p:nvSpPr>
              <p:cNvPr id="93" name="AutoShape 19">
                <a:extLst>
                  <a:ext uri="{FF2B5EF4-FFF2-40B4-BE49-F238E27FC236}">
                    <a16:creationId xmlns:a16="http://schemas.microsoft.com/office/drawing/2014/main" id="{11BA0280-8D00-406F-A74A-15B2147D8461}"/>
                  </a:ext>
                </a:extLst>
              </p:cNvPr>
              <p:cNvSpPr>
                <a:spLocks/>
              </p:cNvSpPr>
              <p:nvPr/>
            </p:nvSpPr>
            <p:spPr bwMode="auto">
              <a:xfrm>
                <a:off x="3156525" y="2655199"/>
                <a:ext cx="1357312" cy="504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77903D"/>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94" name="AutoShape 4">
                <a:extLst>
                  <a:ext uri="{FF2B5EF4-FFF2-40B4-BE49-F238E27FC236}">
                    <a16:creationId xmlns:a16="http://schemas.microsoft.com/office/drawing/2014/main" id="{D4A7A5A8-D2AE-4B8C-ADD6-5C0E76CF0BB9}"/>
                  </a:ext>
                </a:extLst>
              </p:cNvPr>
              <p:cNvSpPr>
                <a:spLocks/>
              </p:cNvSpPr>
              <p:nvPr/>
            </p:nvSpPr>
            <p:spPr bwMode="auto">
              <a:xfrm>
                <a:off x="3222414" y="2758575"/>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统一订单管理中心</a:t>
                </a:r>
                <a:endParaRPr lang="es-ES" sz="1200" kern="1200" dirty="0">
                  <a:solidFill>
                    <a:srgbClr val="FFFFFF"/>
                  </a:solidFill>
                  <a:latin typeface="FZXiYuan-M01S" charset="-122"/>
                  <a:ea typeface="FZXiYuan-M01S" charset="-122"/>
                  <a:cs typeface="FZXiYuan-M01S" charset="-122"/>
                  <a:sym typeface="Calibri" charset="0"/>
                </a:endParaRPr>
              </a:p>
            </p:txBody>
          </p:sp>
        </p:grpSp>
        <p:grpSp>
          <p:nvGrpSpPr>
            <p:cNvPr id="70" name="组合 69">
              <a:extLst>
                <a:ext uri="{FF2B5EF4-FFF2-40B4-BE49-F238E27FC236}">
                  <a16:creationId xmlns:a16="http://schemas.microsoft.com/office/drawing/2014/main" id="{DB98AF43-00E1-4298-9115-E9BBE1AD12E8}"/>
                </a:ext>
              </a:extLst>
            </p:cNvPr>
            <p:cNvGrpSpPr/>
            <p:nvPr/>
          </p:nvGrpSpPr>
          <p:grpSpPr>
            <a:xfrm>
              <a:off x="6378388" y="2622254"/>
              <a:ext cx="1366039" cy="504825"/>
              <a:chOff x="4955460" y="2655199"/>
              <a:chExt cx="1366039" cy="504825"/>
            </a:xfrm>
          </p:grpSpPr>
          <p:sp>
            <p:nvSpPr>
              <p:cNvPr id="91" name="AutoShape 19">
                <a:extLst>
                  <a:ext uri="{FF2B5EF4-FFF2-40B4-BE49-F238E27FC236}">
                    <a16:creationId xmlns:a16="http://schemas.microsoft.com/office/drawing/2014/main" id="{652B29B4-6D66-4036-B5FC-12254DCA1764}"/>
                  </a:ext>
                </a:extLst>
              </p:cNvPr>
              <p:cNvSpPr>
                <a:spLocks/>
              </p:cNvSpPr>
              <p:nvPr/>
            </p:nvSpPr>
            <p:spPr bwMode="auto">
              <a:xfrm>
                <a:off x="4955460" y="2655199"/>
                <a:ext cx="1366039" cy="504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B28D16"/>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92" name="AutoShape 4">
                <a:extLst>
                  <a:ext uri="{FF2B5EF4-FFF2-40B4-BE49-F238E27FC236}">
                    <a16:creationId xmlns:a16="http://schemas.microsoft.com/office/drawing/2014/main" id="{481F96AC-C469-40ED-A437-5B856F58482C}"/>
                  </a:ext>
                </a:extLst>
              </p:cNvPr>
              <p:cNvSpPr>
                <a:spLocks/>
              </p:cNvSpPr>
              <p:nvPr/>
            </p:nvSpPr>
            <p:spPr bwMode="auto">
              <a:xfrm>
                <a:off x="5022049" y="2757852"/>
                <a:ext cx="1224136"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统一会员管理中心</a:t>
                </a:r>
                <a:endParaRPr lang="es-ES" sz="1200" kern="1200" dirty="0">
                  <a:solidFill>
                    <a:srgbClr val="FFFFFF"/>
                  </a:solidFill>
                  <a:latin typeface="FZXiYuan-M01S" charset="-122"/>
                  <a:ea typeface="FZXiYuan-M01S" charset="-122"/>
                  <a:cs typeface="FZXiYuan-M01S" charset="-122"/>
                  <a:sym typeface="Calibri" charset="0"/>
                </a:endParaRPr>
              </a:p>
            </p:txBody>
          </p:sp>
        </p:grpSp>
        <p:sp>
          <p:nvSpPr>
            <p:cNvPr id="71" name="文本框 70">
              <a:extLst>
                <a:ext uri="{FF2B5EF4-FFF2-40B4-BE49-F238E27FC236}">
                  <a16:creationId xmlns:a16="http://schemas.microsoft.com/office/drawing/2014/main" id="{06312314-387E-4F43-AD7C-06A4C1C96577}"/>
                </a:ext>
              </a:extLst>
            </p:cNvPr>
            <p:cNvSpPr txBox="1"/>
            <p:nvPr/>
          </p:nvSpPr>
          <p:spPr>
            <a:xfrm>
              <a:off x="2255698" y="3139681"/>
              <a:ext cx="1656184" cy="451406"/>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多渠道品类管理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多仓位实时库存管理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sp>
          <p:nvSpPr>
            <p:cNvPr id="72" name="文本框 71">
              <a:extLst>
                <a:ext uri="{FF2B5EF4-FFF2-40B4-BE49-F238E27FC236}">
                  <a16:creationId xmlns:a16="http://schemas.microsoft.com/office/drawing/2014/main" id="{CB0A7DE6-D97E-4170-BD21-D4FE210E3300}"/>
                </a:ext>
              </a:extLst>
            </p:cNvPr>
            <p:cNvSpPr txBox="1"/>
            <p:nvPr/>
          </p:nvSpPr>
          <p:spPr>
            <a:xfrm>
              <a:off x="4296341" y="3141351"/>
              <a:ext cx="1656184" cy="451406"/>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多渠道订单统一处理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多级网点配送服务管理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sp>
          <p:nvSpPr>
            <p:cNvPr id="73" name="文本框 72">
              <a:extLst>
                <a:ext uri="{FF2B5EF4-FFF2-40B4-BE49-F238E27FC236}">
                  <a16:creationId xmlns:a16="http://schemas.microsoft.com/office/drawing/2014/main" id="{5694D37E-63C4-427F-97C9-C76480BB0725}"/>
                </a:ext>
              </a:extLst>
            </p:cNvPr>
            <p:cNvSpPr txBox="1"/>
            <p:nvPr/>
          </p:nvSpPr>
          <p:spPr>
            <a:xfrm>
              <a:off x="6156945" y="3133134"/>
              <a:ext cx="1800200" cy="451406"/>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会员分级与标签管理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会员卡、积分与优惠管理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sp>
          <p:nvSpPr>
            <p:cNvPr id="74" name="AutoShape 19">
              <a:extLst>
                <a:ext uri="{FF2B5EF4-FFF2-40B4-BE49-F238E27FC236}">
                  <a16:creationId xmlns:a16="http://schemas.microsoft.com/office/drawing/2014/main" id="{7618348D-1327-4CE8-A43C-23397665D30F}"/>
                </a:ext>
              </a:extLst>
            </p:cNvPr>
            <p:cNvSpPr>
              <a:spLocks/>
            </p:cNvSpPr>
            <p:nvPr/>
          </p:nvSpPr>
          <p:spPr bwMode="auto">
            <a:xfrm>
              <a:off x="2416461" y="3532887"/>
              <a:ext cx="5327966" cy="4320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29846A"/>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75" name="AutoShape 4">
              <a:extLst>
                <a:ext uri="{FF2B5EF4-FFF2-40B4-BE49-F238E27FC236}">
                  <a16:creationId xmlns:a16="http://schemas.microsoft.com/office/drawing/2014/main" id="{09A49E33-3649-464D-8AE1-D92A655F9094}"/>
                </a:ext>
              </a:extLst>
            </p:cNvPr>
            <p:cNvSpPr>
              <a:spLocks/>
            </p:cNvSpPr>
            <p:nvPr/>
          </p:nvSpPr>
          <p:spPr bwMode="auto">
            <a:xfrm>
              <a:off x="4684058" y="3635662"/>
              <a:ext cx="1016261"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rtl="0" fontAlgn="base" hangingPunct="0">
                <a:spcBef>
                  <a:spcPct val="0"/>
                </a:spcBef>
                <a:spcAft>
                  <a:spcPct val="0"/>
                </a:spcAft>
                <a:defRPr/>
              </a:pPr>
              <a:r>
                <a:rPr lang="zh-CN" altLang="en-US" sz="1800" kern="1200" dirty="0">
                  <a:solidFill>
                    <a:srgbClr val="FFFFFF"/>
                  </a:solidFill>
                  <a:latin typeface="FZXiYuan-M01S" charset="-122"/>
                  <a:ea typeface="FZXiYuan-M01S" charset="-122"/>
                  <a:cs typeface="FZXiYuan-M01S" charset="-122"/>
                  <a:sym typeface="Calibri" charset="0"/>
                </a:rPr>
                <a:t>中台管理</a:t>
              </a:r>
              <a:endParaRPr lang="es-ES" sz="1800" kern="1200" dirty="0">
                <a:solidFill>
                  <a:srgbClr val="FFFFFF"/>
                </a:solidFill>
                <a:latin typeface="FZXiYuan-M01S" charset="-122"/>
                <a:ea typeface="FZXiYuan-M01S" charset="-122"/>
                <a:cs typeface="FZXiYuan-M01S" charset="-122"/>
                <a:sym typeface="Calibri" charset="0"/>
              </a:endParaRPr>
            </a:p>
          </p:txBody>
        </p:sp>
        <p:cxnSp>
          <p:nvCxnSpPr>
            <p:cNvPr id="76" name="Straight Connector 150">
              <a:extLst>
                <a:ext uri="{FF2B5EF4-FFF2-40B4-BE49-F238E27FC236}">
                  <a16:creationId xmlns:a16="http://schemas.microsoft.com/office/drawing/2014/main" id="{C6847FFF-5AF9-423C-980A-37C22A6096E4}"/>
                </a:ext>
              </a:extLst>
            </p:cNvPr>
            <p:cNvCxnSpPr/>
            <p:nvPr/>
          </p:nvCxnSpPr>
          <p:spPr>
            <a:xfrm flipV="1">
              <a:off x="3048838" y="2186965"/>
              <a:ext cx="1399" cy="216024"/>
            </a:xfrm>
            <a:prstGeom prst="line">
              <a:avLst/>
            </a:prstGeom>
            <a:ln w="19050">
              <a:solidFill>
                <a:srgbClr val="29846A"/>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7" name="直线连接符 11">
              <a:extLst>
                <a:ext uri="{FF2B5EF4-FFF2-40B4-BE49-F238E27FC236}">
                  <a16:creationId xmlns:a16="http://schemas.microsoft.com/office/drawing/2014/main" id="{591459AC-13CC-4EF3-AA7F-808A479A8A56}"/>
                </a:ext>
              </a:extLst>
            </p:cNvPr>
            <p:cNvCxnSpPr>
              <a:cxnSpLocks/>
            </p:cNvCxnSpPr>
            <p:nvPr/>
          </p:nvCxnSpPr>
          <p:spPr bwMode="auto">
            <a:xfrm>
              <a:off x="3048838" y="2421012"/>
              <a:ext cx="3951994" cy="11714"/>
            </a:xfrm>
            <a:prstGeom prst="line">
              <a:avLst/>
            </a:prstGeom>
            <a:solidFill>
              <a:srgbClr val="FFFFFF"/>
            </a:solidFill>
            <a:ln w="12700" cap="flat" cmpd="sng" algn="ctr">
              <a:solidFill>
                <a:srgbClr val="29846A"/>
              </a:solidFill>
              <a:prstDash val="sysDash"/>
              <a:round/>
              <a:headEnd type="none" w="med" len="med"/>
              <a:tailEnd type="none" w="med" len="med"/>
            </a:ln>
            <a:effectLst/>
          </p:spPr>
        </p:cxnSp>
        <p:cxnSp>
          <p:nvCxnSpPr>
            <p:cNvPr id="78" name="Straight Connector 150">
              <a:extLst>
                <a:ext uri="{FF2B5EF4-FFF2-40B4-BE49-F238E27FC236}">
                  <a16:creationId xmlns:a16="http://schemas.microsoft.com/office/drawing/2014/main" id="{99D134CD-1F24-4ACA-AB51-E49250A16E9C}"/>
                </a:ext>
              </a:extLst>
            </p:cNvPr>
            <p:cNvCxnSpPr>
              <a:cxnSpLocks/>
            </p:cNvCxnSpPr>
            <p:nvPr/>
          </p:nvCxnSpPr>
          <p:spPr>
            <a:xfrm flipV="1">
              <a:off x="7026336" y="2201032"/>
              <a:ext cx="0" cy="236942"/>
            </a:xfrm>
            <a:prstGeom prst="line">
              <a:avLst/>
            </a:prstGeom>
            <a:ln w="19050">
              <a:solidFill>
                <a:srgbClr val="29846A"/>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150">
              <a:extLst>
                <a:ext uri="{FF2B5EF4-FFF2-40B4-BE49-F238E27FC236}">
                  <a16:creationId xmlns:a16="http://schemas.microsoft.com/office/drawing/2014/main" id="{524282CF-4434-434A-93A4-D72A207CC514}"/>
                </a:ext>
              </a:extLst>
            </p:cNvPr>
            <p:cNvCxnSpPr>
              <a:cxnSpLocks/>
            </p:cNvCxnSpPr>
            <p:nvPr/>
          </p:nvCxnSpPr>
          <p:spPr>
            <a:xfrm>
              <a:off x="4858447" y="2463434"/>
              <a:ext cx="0" cy="190038"/>
            </a:xfrm>
            <a:prstGeom prst="line">
              <a:avLst/>
            </a:prstGeom>
            <a:ln w="19050">
              <a:solidFill>
                <a:srgbClr val="29846A"/>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80" name="AutoShape 19">
              <a:extLst>
                <a:ext uri="{FF2B5EF4-FFF2-40B4-BE49-F238E27FC236}">
                  <a16:creationId xmlns:a16="http://schemas.microsoft.com/office/drawing/2014/main" id="{E4458343-E47B-4357-87E5-F29C7262A251}"/>
                </a:ext>
              </a:extLst>
            </p:cNvPr>
            <p:cNvSpPr>
              <a:spLocks/>
            </p:cNvSpPr>
            <p:nvPr/>
          </p:nvSpPr>
          <p:spPr bwMode="auto">
            <a:xfrm>
              <a:off x="2391943" y="4299942"/>
              <a:ext cx="2319908" cy="4320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C7747"/>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81" name="AutoShape 4">
              <a:extLst>
                <a:ext uri="{FF2B5EF4-FFF2-40B4-BE49-F238E27FC236}">
                  <a16:creationId xmlns:a16="http://schemas.microsoft.com/office/drawing/2014/main" id="{D688A4B4-FF2E-4410-83FF-9098B326FDEF}"/>
                </a:ext>
              </a:extLst>
            </p:cNvPr>
            <p:cNvSpPr>
              <a:spLocks/>
            </p:cNvSpPr>
            <p:nvPr/>
          </p:nvSpPr>
          <p:spPr bwMode="auto">
            <a:xfrm>
              <a:off x="2831762" y="4371950"/>
              <a:ext cx="108012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企业管理系统</a:t>
              </a:r>
              <a:endParaRPr lang="es-ES" sz="1200" kern="1200" dirty="0">
                <a:solidFill>
                  <a:srgbClr val="FFFFFF"/>
                </a:solidFill>
                <a:latin typeface="FZXiYuan-M01S" charset="-122"/>
                <a:ea typeface="FZXiYuan-M01S" charset="-122"/>
                <a:cs typeface="FZXiYuan-M01S" charset="-122"/>
                <a:sym typeface="Calibri" charset="0"/>
              </a:endParaRPr>
            </a:p>
          </p:txBody>
        </p:sp>
        <p:sp>
          <p:nvSpPr>
            <p:cNvPr id="82" name="AutoShape 4">
              <a:extLst>
                <a:ext uri="{FF2B5EF4-FFF2-40B4-BE49-F238E27FC236}">
                  <a16:creationId xmlns:a16="http://schemas.microsoft.com/office/drawing/2014/main" id="{6BEBAEA6-1446-4774-8B4F-DDB5056A4001}"/>
                </a:ext>
              </a:extLst>
            </p:cNvPr>
            <p:cNvSpPr>
              <a:spLocks/>
            </p:cNvSpPr>
            <p:nvPr/>
          </p:nvSpPr>
          <p:spPr bwMode="auto">
            <a:xfrm>
              <a:off x="3661286" y="4371950"/>
              <a:ext cx="1022772"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rtl="0" fontAlgn="base" hangingPunct="0">
                <a:spcBef>
                  <a:spcPct val="0"/>
                </a:spcBef>
                <a:spcAft>
                  <a:spcPct val="0"/>
                </a:spcAft>
                <a:defRPr/>
              </a:pPr>
              <a:r>
                <a:rPr lang="es-ES" sz="1200" kern="1200" dirty="0">
                  <a:solidFill>
                    <a:srgbClr val="FFFFFF"/>
                  </a:solidFill>
                  <a:latin typeface="FZXiYuan-M01S" charset="-122"/>
                  <a:ea typeface="FZXiYuan-M01S" charset="-122"/>
                  <a:cs typeface="FZXiYuan-M01S" charset="-122"/>
                  <a:sym typeface="Calibri" charset="0"/>
                </a:rPr>
                <a:t>ERP</a:t>
              </a:r>
            </a:p>
          </p:txBody>
        </p:sp>
        <p:grpSp>
          <p:nvGrpSpPr>
            <p:cNvPr id="83" name="组合 82">
              <a:extLst>
                <a:ext uri="{FF2B5EF4-FFF2-40B4-BE49-F238E27FC236}">
                  <a16:creationId xmlns:a16="http://schemas.microsoft.com/office/drawing/2014/main" id="{2A900C0B-81CB-461E-85DE-8805EF0DBB5A}"/>
                </a:ext>
              </a:extLst>
            </p:cNvPr>
            <p:cNvGrpSpPr/>
            <p:nvPr/>
          </p:nvGrpSpPr>
          <p:grpSpPr>
            <a:xfrm>
              <a:off x="5529695" y="4284712"/>
              <a:ext cx="2214732" cy="432048"/>
              <a:chOff x="4564320" y="4295626"/>
              <a:chExt cx="2214732" cy="432048"/>
            </a:xfrm>
          </p:grpSpPr>
          <p:sp>
            <p:nvSpPr>
              <p:cNvPr id="88" name="AutoShape 19">
                <a:extLst>
                  <a:ext uri="{FF2B5EF4-FFF2-40B4-BE49-F238E27FC236}">
                    <a16:creationId xmlns:a16="http://schemas.microsoft.com/office/drawing/2014/main" id="{C1857782-FB7D-4718-A8D1-9DD0067DFAF8}"/>
                  </a:ext>
                </a:extLst>
              </p:cNvPr>
              <p:cNvSpPr>
                <a:spLocks/>
              </p:cNvSpPr>
              <p:nvPr/>
            </p:nvSpPr>
            <p:spPr bwMode="auto">
              <a:xfrm>
                <a:off x="4564320" y="4295626"/>
                <a:ext cx="2212168" cy="43204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C7747"/>
              </a:solidFill>
              <a:ln>
                <a:noFill/>
              </a:ln>
              <a:effectLst/>
              <a:extLst/>
            </p:spPr>
            <p:txBody>
              <a:bodyPr lIns="0" tIns="0" rIns="0" bIns="0"/>
              <a:lstStyle/>
              <a:p>
                <a:pPr algn="l" rtl="0" fontAlgn="base" hangingPunct="0">
                  <a:spcBef>
                    <a:spcPct val="0"/>
                  </a:spcBef>
                  <a:spcAft>
                    <a:spcPct val="0"/>
                  </a:spcAft>
                  <a:defRPr/>
                </a:pPr>
                <a:endParaRPr lang="es-ES" sz="1800" kern="1200">
                  <a:solidFill>
                    <a:srgbClr val="000000"/>
                  </a:solidFill>
                  <a:latin typeface="FZXiYuan-M01S" charset="-122"/>
                  <a:ea typeface="FZXiYuan-M01S" charset="-122"/>
                  <a:cs typeface="FZXiYuan-M01S" charset="-122"/>
                  <a:sym typeface="Calibri" charset="0"/>
                </a:endParaRPr>
              </a:p>
            </p:txBody>
          </p:sp>
          <p:sp>
            <p:nvSpPr>
              <p:cNvPr id="89" name="AutoShape 4">
                <a:extLst>
                  <a:ext uri="{FF2B5EF4-FFF2-40B4-BE49-F238E27FC236}">
                    <a16:creationId xmlns:a16="http://schemas.microsoft.com/office/drawing/2014/main" id="{705C3AC0-8257-4144-BB43-083F77F2A0E5}"/>
                  </a:ext>
                </a:extLst>
              </p:cNvPr>
              <p:cNvSpPr>
                <a:spLocks/>
              </p:cNvSpPr>
              <p:nvPr/>
            </p:nvSpPr>
            <p:spPr bwMode="auto">
              <a:xfrm>
                <a:off x="4716016" y="4352392"/>
                <a:ext cx="108012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rtl="0" fontAlgn="base" hangingPunct="0">
                  <a:spcBef>
                    <a:spcPct val="0"/>
                  </a:spcBef>
                  <a:spcAft>
                    <a:spcPct val="0"/>
                  </a:spcAft>
                  <a:defRPr/>
                </a:pPr>
                <a:r>
                  <a:rPr lang="zh-CN" altLang="en-US" sz="1200" kern="1200" dirty="0">
                    <a:solidFill>
                      <a:srgbClr val="FFFFFF"/>
                    </a:solidFill>
                    <a:latin typeface="FZXiYuan-M01S" charset="-122"/>
                    <a:ea typeface="FZXiYuan-M01S" charset="-122"/>
                    <a:cs typeface="FZXiYuan-M01S" charset="-122"/>
                    <a:sym typeface="Calibri" charset="0"/>
                  </a:rPr>
                  <a:t>其他业务系统</a:t>
                </a:r>
                <a:endParaRPr lang="es-ES" sz="1200" kern="1200" dirty="0">
                  <a:solidFill>
                    <a:srgbClr val="FFFFFF"/>
                  </a:solidFill>
                  <a:latin typeface="FZXiYuan-M01S" charset="-122"/>
                  <a:ea typeface="FZXiYuan-M01S" charset="-122"/>
                  <a:cs typeface="FZXiYuan-M01S" charset="-122"/>
                  <a:sym typeface="Calibri" charset="0"/>
                </a:endParaRPr>
              </a:p>
            </p:txBody>
          </p:sp>
          <p:sp>
            <p:nvSpPr>
              <p:cNvPr id="90" name="AutoShape 4">
                <a:extLst>
                  <a:ext uri="{FF2B5EF4-FFF2-40B4-BE49-F238E27FC236}">
                    <a16:creationId xmlns:a16="http://schemas.microsoft.com/office/drawing/2014/main" id="{7DD1103C-0A09-4350-ACBD-9DB998F7D84A}"/>
                  </a:ext>
                </a:extLst>
              </p:cNvPr>
              <p:cNvSpPr>
                <a:spLocks/>
              </p:cNvSpPr>
              <p:nvPr/>
            </p:nvSpPr>
            <p:spPr bwMode="auto">
              <a:xfrm>
                <a:off x="5708617" y="4365538"/>
                <a:ext cx="1070435"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rtl="0" fontAlgn="base" hangingPunct="0">
                  <a:spcBef>
                    <a:spcPct val="0"/>
                  </a:spcBef>
                  <a:spcAft>
                    <a:spcPct val="0"/>
                  </a:spcAft>
                  <a:defRPr/>
                </a:pPr>
                <a:r>
                  <a:rPr lang="es-ES" sz="1200" kern="1200" dirty="0">
                    <a:solidFill>
                      <a:srgbClr val="FFFFFF"/>
                    </a:solidFill>
                    <a:latin typeface="FZXiYuan-M01S" charset="-122"/>
                    <a:ea typeface="FZXiYuan-M01S" charset="-122"/>
                    <a:cs typeface="FZXiYuan-M01S" charset="-122"/>
                    <a:sym typeface="Calibri" charset="0"/>
                  </a:rPr>
                  <a:t>OA , </a:t>
                </a:r>
                <a:r>
                  <a:rPr lang="en-US" altLang="zh-CN" sz="1200" kern="1200" dirty="0">
                    <a:solidFill>
                      <a:srgbClr val="FFFFFF"/>
                    </a:solidFill>
                    <a:latin typeface="FZXiYuan-M01S" charset="-122"/>
                    <a:ea typeface="FZXiYuan-M01S" charset="-122"/>
                    <a:cs typeface="FZXiYuan-M01S" charset="-122"/>
                    <a:sym typeface="Calibri" charset="0"/>
                  </a:rPr>
                  <a:t>HR</a:t>
                </a:r>
                <a:r>
                  <a:rPr lang="es-ES" sz="1200" kern="1200" dirty="0">
                    <a:solidFill>
                      <a:srgbClr val="FFFFFF"/>
                    </a:solidFill>
                    <a:latin typeface="FZXiYuan-M01S" charset="-122"/>
                    <a:ea typeface="FZXiYuan-M01S" charset="-122"/>
                    <a:cs typeface="FZXiYuan-M01S" charset="-122"/>
                    <a:sym typeface="Calibri" charset="0"/>
                  </a:rPr>
                  <a:t>, CRM</a:t>
                </a:r>
              </a:p>
            </p:txBody>
          </p:sp>
        </p:grpSp>
        <p:cxnSp>
          <p:nvCxnSpPr>
            <p:cNvPr id="84" name="Straight Connector 150">
              <a:extLst>
                <a:ext uri="{FF2B5EF4-FFF2-40B4-BE49-F238E27FC236}">
                  <a16:creationId xmlns:a16="http://schemas.microsoft.com/office/drawing/2014/main" id="{3435B562-99EC-4E48-8DC7-5859E2C59149}"/>
                </a:ext>
              </a:extLst>
            </p:cNvPr>
            <p:cNvCxnSpPr>
              <a:cxnSpLocks/>
            </p:cNvCxnSpPr>
            <p:nvPr/>
          </p:nvCxnSpPr>
          <p:spPr>
            <a:xfrm>
              <a:off x="5121421" y="3964935"/>
              <a:ext cx="0" cy="551031"/>
            </a:xfrm>
            <a:prstGeom prst="line">
              <a:avLst/>
            </a:prstGeom>
            <a:ln w="19050">
              <a:solidFill>
                <a:srgbClr val="EC7747"/>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694E4F5F-F856-4732-953F-677ECC3E7CC1}"/>
                </a:ext>
              </a:extLst>
            </p:cNvPr>
            <p:cNvSpPr txBox="1"/>
            <p:nvPr/>
          </p:nvSpPr>
          <p:spPr>
            <a:xfrm>
              <a:off x="2182182" y="1508466"/>
              <a:ext cx="1656184" cy="656590"/>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收银管理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会员管理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小票</a:t>
              </a:r>
              <a:r>
                <a:rPr lang="en-US" altLang="zh-CN" sz="1000" b="1" kern="1200" dirty="0">
                  <a:solidFill>
                    <a:srgbClr val="A7A7A7">
                      <a:lumMod val="50000"/>
                    </a:srgbClr>
                  </a:solidFill>
                  <a:latin typeface="FZXiYuan-M01S" charset="-122"/>
                  <a:ea typeface="FZXiYuan-M01S" charset="-122"/>
                  <a:cs typeface="FZXiYuan-M01S" charset="-122"/>
                  <a:sym typeface="Calibri" charset="0"/>
                </a:rPr>
                <a:t>/</a:t>
              </a:r>
              <a:r>
                <a:rPr lang="zh-CN" altLang="en-US" sz="1000" b="1" kern="1200" dirty="0">
                  <a:solidFill>
                    <a:srgbClr val="A7A7A7">
                      <a:lumMod val="50000"/>
                    </a:srgbClr>
                  </a:solidFill>
                  <a:latin typeface="FZXiYuan-M01S" charset="-122"/>
                  <a:ea typeface="FZXiYuan-M01S" charset="-122"/>
                  <a:cs typeface="FZXiYuan-M01S" charset="-122"/>
                  <a:sym typeface="Calibri" charset="0"/>
                </a:rPr>
                <a:t>发票管理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sp>
          <p:nvSpPr>
            <p:cNvPr id="86" name="文本框 85">
              <a:extLst>
                <a:ext uri="{FF2B5EF4-FFF2-40B4-BE49-F238E27FC236}">
                  <a16:creationId xmlns:a16="http://schemas.microsoft.com/office/drawing/2014/main" id="{4D2E9F43-1F17-4C02-9658-6911B909FB62}"/>
                </a:ext>
              </a:extLst>
            </p:cNvPr>
            <p:cNvSpPr txBox="1"/>
            <p:nvPr/>
          </p:nvSpPr>
          <p:spPr>
            <a:xfrm>
              <a:off x="3988012" y="1560915"/>
              <a:ext cx="1656184" cy="656590"/>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营销活动管理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会员管理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商品与订单管理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sp>
          <p:nvSpPr>
            <p:cNvPr id="87" name="文本框 86">
              <a:extLst>
                <a:ext uri="{FF2B5EF4-FFF2-40B4-BE49-F238E27FC236}">
                  <a16:creationId xmlns:a16="http://schemas.microsoft.com/office/drawing/2014/main" id="{0E7CC976-24EA-4034-B344-E6E913702563}"/>
                </a:ext>
              </a:extLst>
            </p:cNvPr>
            <p:cNvSpPr txBox="1"/>
            <p:nvPr/>
          </p:nvSpPr>
          <p:spPr>
            <a:xfrm>
              <a:off x="6221451" y="1530375"/>
              <a:ext cx="1656184" cy="656590"/>
            </a:xfrm>
            <a:prstGeom prst="rect">
              <a:avLst/>
            </a:prstGeom>
            <a:noFill/>
          </p:spPr>
          <p:txBody>
            <a:bodyPr wrap="square" rtlCol="0">
              <a:spAutoFit/>
            </a:bodyPr>
            <a:lstStyle/>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订单管理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会员管理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a:p>
              <a:pPr algn="ctr" rtl="0" fontAlgn="base" hangingPunct="0">
                <a:spcBef>
                  <a:spcPts val="446"/>
                </a:spcBef>
                <a:spcAft>
                  <a:spcPct val="0"/>
                </a:spcAft>
                <a:buSzPct val="80000"/>
              </a:pPr>
              <a:r>
                <a:rPr lang="zh-CN" altLang="en-US" sz="1000" b="1" kern="1200" dirty="0">
                  <a:solidFill>
                    <a:srgbClr val="A7A7A7">
                      <a:lumMod val="50000"/>
                    </a:srgbClr>
                  </a:solidFill>
                  <a:latin typeface="FZXiYuan-M01S" charset="-122"/>
                  <a:ea typeface="FZXiYuan-M01S" charset="-122"/>
                  <a:cs typeface="FZXiYuan-M01S" charset="-122"/>
                  <a:sym typeface="Calibri" charset="0"/>
                </a:rPr>
                <a:t>飞科伙伴管理</a:t>
              </a:r>
              <a:endParaRPr lang="en-US" altLang="zh-CN" sz="1000" b="1" kern="1200" dirty="0">
                <a:solidFill>
                  <a:srgbClr val="A7A7A7">
                    <a:lumMod val="50000"/>
                  </a:srgbClr>
                </a:solidFill>
                <a:latin typeface="FZXiYuan-M01S" charset="-122"/>
                <a:ea typeface="FZXiYuan-M01S" charset="-122"/>
                <a:cs typeface="FZXiYuan-M01S" charset="-122"/>
                <a:sym typeface="Calibri" charset="0"/>
              </a:endParaRPr>
            </a:p>
          </p:txBody>
        </p:sp>
      </p:grpSp>
      <p:sp>
        <p:nvSpPr>
          <p:cNvPr id="104" name="矩形 103">
            <a:extLst>
              <a:ext uri="{FF2B5EF4-FFF2-40B4-BE49-F238E27FC236}">
                <a16:creationId xmlns:a16="http://schemas.microsoft.com/office/drawing/2014/main" id="{A36B36CD-A641-4CF7-9593-B5DD6A4EC917}"/>
              </a:ext>
            </a:extLst>
          </p:cNvPr>
          <p:cNvSpPr/>
          <p:nvPr/>
        </p:nvSpPr>
        <p:spPr>
          <a:xfrm>
            <a:off x="1497074" y="1121621"/>
            <a:ext cx="546854" cy="8368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zh-CN" altLang="en-US" sz="1425" b="1" dirty="0">
                <a:solidFill>
                  <a:schemeClr val="tx1"/>
                </a:solidFill>
                <a:latin typeface="微软雅黑" panose="020B0503020204020204" pitchFamily="34" charset="-122"/>
                <a:ea typeface="微软雅黑" panose="020B0503020204020204" pitchFamily="34" charset="-122"/>
              </a:rPr>
              <a:t>前端</a:t>
            </a:r>
          </a:p>
        </p:txBody>
      </p:sp>
      <p:sp>
        <p:nvSpPr>
          <p:cNvPr id="105" name="矩形 104">
            <a:extLst>
              <a:ext uri="{FF2B5EF4-FFF2-40B4-BE49-F238E27FC236}">
                <a16:creationId xmlns:a16="http://schemas.microsoft.com/office/drawing/2014/main" id="{8287C1AC-4C54-4AA2-9E6F-13997B774118}"/>
              </a:ext>
            </a:extLst>
          </p:cNvPr>
          <p:cNvSpPr/>
          <p:nvPr/>
        </p:nvSpPr>
        <p:spPr>
          <a:xfrm>
            <a:off x="1499395" y="2724906"/>
            <a:ext cx="546854" cy="9107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zh-CN" altLang="en-US" sz="1425" b="1" dirty="0">
                <a:solidFill>
                  <a:schemeClr val="tx1"/>
                </a:solidFill>
                <a:latin typeface="微软雅黑" panose="020B0503020204020204" pitchFamily="34" charset="-122"/>
                <a:ea typeface="微软雅黑" panose="020B0503020204020204" pitchFamily="34" charset="-122"/>
              </a:rPr>
              <a:t>中台</a:t>
            </a:r>
          </a:p>
        </p:txBody>
      </p:sp>
      <p:sp>
        <p:nvSpPr>
          <p:cNvPr id="106" name="矩形 105">
            <a:extLst>
              <a:ext uri="{FF2B5EF4-FFF2-40B4-BE49-F238E27FC236}">
                <a16:creationId xmlns:a16="http://schemas.microsoft.com/office/drawing/2014/main" id="{599C88D6-4448-41AB-9A91-10FF1DA22F78}"/>
              </a:ext>
            </a:extLst>
          </p:cNvPr>
          <p:cNvSpPr/>
          <p:nvPr/>
        </p:nvSpPr>
        <p:spPr>
          <a:xfrm>
            <a:off x="1499395" y="4284712"/>
            <a:ext cx="546854" cy="509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zh-CN" altLang="en-US" sz="1425" b="1" dirty="0">
                <a:solidFill>
                  <a:schemeClr val="tx1"/>
                </a:solidFill>
                <a:latin typeface="微软雅黑" panose="020B0503020204020204" pitchFamily="34" charset="-122"/>
                <a:ea typeface="微软雅黑" panose="020B0503020204020204" pitchFamily="34" charset="-122"/>
              </a:rPr>
              <a:t>后台</a:t>
            </a:r>
          </a:p>
        </p:txBody>
      </p:sp>
    </p:spTree>
    <p:extLst>
      <p:ext uri="{BB962C8B-B14F-4D97-AF65-F5344CB8AC3E}">
        <p14:creationId xmlns:p14="http://schemas.microsoft.com/office/powerpoint/2010/main" val="235277674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Arial"/>
                <a:ea typeface="方正兰亭超细黑简体"/>
                <a:cs typeface="+mn-ea"/>
                <a:sym typeface="Arial"/>
              </a:rPr>
              <a:t>目录</a:t>
            </a:r>
            <a:r>
              <a:rPr lang="en-US" altLang="zh-CN" b="1" dirty="0">
                <a:solidFill>
                  <a:schemeClr val="accent1"/>
                </a:solidFill>
                <a:latin typeface="Arial"/>
                <a:ea typeface="方正兰亭超细黑简体"/>
                <a:cs typeface="+mn-ea"/>
                <a:sym typeface="Arial"/>
              </a:rPr>
              <a:t>/</a:t>
            </a:r>
            <a:r>
              <a:rPr lang="en-US" altLang="zh-CN" sz="1800" b="1" dirty="0">
                <a:solidFill>
                  <a:schemeClr val="accent1"/>
                </a:solidFill>
                <a:latin typeface="Arial"/>
                <a:ea typeface="方正兰亭超细黑简体"/>
                <a:cs typeface="+mn-ea"/>
                <a:sym typeface="Arial"/>
              </a:rPr>
              <a:t>Contents</a:t>
            </a:r>
            <a:endParaRPr lang="en-GB" sz="1800" b="1" dirty="0">
              <a:solidFill>
                <a:schemeClr val="accent1"/>
              </a:solidFill>
              <a:latin typeface="Arial"/>
              <a:ea typeface="方正兰亭超细黑简体"/>
              <a:cs typeface="+mn-ea"/>
              <a:sym typeface="Arial"/>
            </a:endParaRPr>
          </a:p>
        </p:txBody>
      </p:sp>
      <p:cxnSp>
        <p:nvCxnSpPr>
          <p:cNvPr id="37" name="直接连接符 36"/>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899593" y="1421579"/>
            <a:ext cx="894259" cy="523220"/>
            <a:chOff x="2215144" y="927951"/>
            <a:chExt cx="1244730" cy="959254"/>
          </a:xfrm>
        </p:grpSpPr>
        <p:sp>
          <p:nvSpPr>
            <p:cNvPr id="39" name="平行四边形 45"/>
            <p:cNvSpPr/>
            <p:nvPr/>
          </p:nvSpPr>
          <p:spPr>
            <a:xfrm>
              <a:off x="2215144" y="982844"/>
              <a:ext cx="1120898" cy="842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0"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01</a:t>
              </a:r>
              <a:endParaRPr lang="zh-CN" altLang="en-US" sz="2800" dirty="0">
                <a:solidFill>
                  <a:schemeClr val="bg1"/>
                </a:solidFill>
                <a:latin typeface="Arial"/>
                <a:ea typeface="方正兰亭超细黑简体"/>
                <a:cs typeface="+mn-ea"/>
                <a:sym typeface="Arial"/>
              </a:endParaRPr>
            </a:p>
          </p:txBody>
        </p:sp>
      </p:grpSp>
      <p:grpSp>
        <p:nvGrpSpPr>
          <p:cNvPr id="41" name="组合 40"/>
          <p:cNvGrpSpPr/>
          <p:nvPr/>
        </p:nvGrpSpPr>
        <p:grpSpPr>
          <a:xfrm>
            <a:off x="899593" y="2186663"/>
            <a:ext cx="894259" cy="523220"/>
            <a:chOff x="2215144" y="1952311"/>
            <a:chExt cx="1244730" cy="959257"/>
          </a:xfrm>
        </p:grpSpPr>
        <p:sp>
          <p:nvSpPr>
            <p:cNvPr id="42" name="平行四边形 48"/>
            <p:cNvSpPr/>
            <p:nvPr/>
          </p:nvSpPr>
          <p:spPr>
            <a:xfrm>
              <a:off x="2215144" y="2033848"/>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3"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02</a:t>
              </a:r>
              <a:endParaRPr lang="zh-CN" altLang="en-US" sz="2800" dirty="0">
                <a:solidFill>
                  <a:schemeClr val="bg1"/>
                </a:solidFill>
                <a:latin typeface="Arial"/>
                <a:ea typeface="方正兰亭超细黑简体"/>
                <a:cs typeface="+mn-ea"/>
                <a:sym typeface="Arial"/>
              </a:endParaRPr>
            </a:p>
          </p:txBody>
        </p:sp>
      </p:grpSp>
      <p:grpSp>
        <p:nvGrpSpPr>
          <p:cNvPr id="44" name="组合 43"/>
          <p:cNvGrpSpPr/>
          <p:nvPr/>
        </p:nvGrpSpPr>
        <p:grpSpPr>
          <a:xfrm>
            <a:off x="899593" y="2986191"/>
            <a:ext cx="894259" cy="523220"/>
            <a:chOff x="2215144" y="3018134"/>
            <a:chExt cx="1244730" cy="959255"/>
          </a:xfrm>
        </p:grpSpPr>
        <p:sp>
          <p:nvSpPr>
            <p:cNvPr id="45"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46"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03</a:t>
              </a:r>
              <a:endParaRPr lang="zh-CN" altLang="en-US" sz="2800" dirty="0">
                <a:solidFill>
                  <a:schemeClr val="bg1"/>
                </a:solidFill>
                <a:latin typeface="Arial"/>
                <a:ea typeface="方正兰亭超细黑简体"/>
                <a:cs typeface="+mn-ea"/>
                <a:sym typeface="Arial"/>
              </a:endParaRPr>
            </a:p>
          </p:txBody>
        </p:sp>
      </p:grpSp>
      <p:grpSp>
        <p:nvGrpSpPr>
          <p:cNvPr id="53" name="组合 52"/>
          <p:cNvGrpSpPr/>
          <p:nvPr/>
        </p:nvGrpSpPr>
        <p:grpSpPr>
          <a:xfrm>
            <a:off x="2010894" y="1465945"/>
            <a:ext cx="3857250" cy="459690"/>
            <a:chOff x="4315150" y="953426"/>
            <a:chExt cx="3857250" cy="540057"/>
          </a:xfrm>
        </p:grpSpPr>
        <p:sp>
          <p:nvSpPr>
            <p:cNvPr id="54" name="矩形 53"/>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飞科新零售业务构想</a:t>
              </a:r>
              <a:endParaRPr lang="en-GB" altLang="zh-CN" b="1" dirty="0">
                <a:latin typeface="Arial"/>
                <a:ea typeface="方正兰亭超细黑简体"/>
                <a:cs typeface="+mn-ea"/>
                <a:sym typeface="Arial"/>
              </a:endParaRPr>
            </a:p>
          </p:txBody>
        </p:sp>
        <p:sp>
          <p:nvSpPr>
            <p:cNvPr id="55" name="平行四边形 61"/>
            <p:cNvSpPr/>
            <p:nvPr/>
          </p:nvSpPr>
          <p:spPr>
            <a:xfrm>
              <a:off x="4315150" y="953426"/>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solidFill>
                <a:latin typeface="Arial"/>
                <a:ea typeface="方正兰亭超细黑简体"/>
                <a:cs typeface="+mn-ea"/>
                <a:sym typeface="Arial"/>
              </a:endParaRPr>
            </a:p>
          </p:txBody>
        </p:sp>
      </p:grpSp>
      <p:grpSp>
        <p:nvGrpSpPr>
          <p:cNvPr id="56" name="组合 55"/>
          <p:cNvGrpSpPr/>
          <p:nvPr/>
        </p:nvGrpSpPr>
        <p:grpSpPr>
          <a:xfrm>
            <a:off x="2010894" y="2271495"/>
            <a:ext cx="3857250" cy="459690"/>
            <a:chOff x="4315150" y="1647579"/>
            <a:chExt cx="3857250" cy="540057"/>
          </a:xfrm>
        </p:grpSpPr>
        <p:sp>
          <p:nvSpPr>
            <p:cNvPr id="57" name="矩形 56"/>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rgbClr val="FF0000"/>
                  </a:solidFill>
                  <a:latin typeface="Arial"/>
                  <a:ea typeface="方正兰亭超细黑简体"/>
                  <a:cs typeface="+mn-ea"/>
                  <a:sym typeface="Arial"/>
                </a:rPr>
                <a:t>洽客新零售示范</a:t>
              </a:r>
              <a:endParaRPr lang="en-GB" altLang="zh-CN" b="1" dirty="0">
                <a:solidFill>
                  <a:srgbClr val="FF0000"/>
                </a:solidFill>
                <a:latin typeface="Arial"/>
                <a:ea typeface="方正兰亭超细黑简体"/>
                <a:cs typeface="+mn-ea"/>
                <a:sym typeface="Arial"/>
              </a:endParaRPr>
            </a:p>
          </p:txBody>
        </p:sp>
        <p:sp>
          <p:nvSpPr>
            <p:cNvPr id="58" name="平行四边形 64"/>
            <p:cNvSpPr/>
            <p:nvPr/>
          </p:nvSpPr>
          <p:spPr>
            <a:xfrm>
              <a:off x="4315150" y="1647579"/>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grpSp>
        <p:nvGrpSpPr>
          <p:cNvPr id="59" name="组合 58"/>
          <p:cNvGrpSpPr/>
          <p:nvPr/>
        </p:nvGrpSpPr>
        <p:grpSpPr>
          <a:xfrm>
            <a:off x="2010894" y="3017247"/>
            <a:ext cx="3857250" cy="459690"/>
            <a:chOff x="4315150" y="2341731"/>
            <a:chExt cx="3857250" cy="540057"/>
          </a:xfrm>
        </p:grpSpPr>
        <p:sp>
          <p:nvSpPr>
            <p:cNvPr id="60" name="矩形 59"/>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latin typeface="Arial"/>
                  <a:ea typeface="方正兰亭超细黑简体"/>
                  <a:cs typeface="+mn-ea"/>
                  <a:sym typeface="Arial"/>
                </a:rPr>
                <a:t>飞科新零售服务内容</a:t>
              </a:r>
              <a:endParaRPr lang="en-GB" altLang="zh-CN" b="1" dirty="0">
                <a:latin typeface="Arial"/>
                <a:ea typeface="方正兰亭超细黑简体"/>
                <a:cs typeface="+mn-ea"/>
                <a:sym typeface="Arial"/>
              </a:endParaRPr>
            </a:p>
          </p:txBody>
        </p:sp>
        <p:sp>
          <p:nvSpPr>
            <p:cNvPr id="61"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rgbClr val="FF0000"/>
                </a:solidFill>
                <a:latin typeface="Arial"/>
                <a:ea typeface="方正兰亭超细黑简体"/>
                <a:cs typeface="+mn-ea"/>
                <a:sym typeface="Arial"/>
              </a:endParaRPr>
            </a:p>
          </p:txBody>
        </p:sp>
      </p:grpSp>
      <p:grpSp>
        <p:nvGrpSpPr>
          <p:cNvPr id="22" name="组合 43"/>
          <p:cNvGrpSpPr/>
          <p:nvPr/>
        </p:nvGrpSpPr>
        <p:grpSpPr>
          <a:xfrm>
            <a:off x="906853" y="3731246"/>
            <a:ext cx="894259" cy="523220"/>
            <a:chOff x="2215144" y="3018134"/>
            <a:chExt cx="1244730" cy="959255"/>
          </a:xfrm>
        </p:grpSpPr>
        <p:sp>
          <p:nvSpPr>
            <p:cNvPr id="23" name="平行四边形 51"/>
            <p:cNvSpPr/>
            <p:nvPr/>
          </p:nvSpPr>
          <p:spPr>
            <a:xfrm>
              <a:off x="2215144" y="3084852"/>
              <a:ext cx="1120898" cy="842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Arial"/>
                <a:ea typeface="方正兰亭超细黑简体"/>
                <a:cs typeface="+mn-ea"/>
                <a:sym typeface="Arial"/>
              </a:endParaRPr>
            </a:p>
          </p:txBody>
        </p:sp>
        <p:sp>
          <p:nvSpPr>
            <p:cNvPr id="24"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Arial"/>
                  <a:ea typeface="方正兰亭超细黑简体"/>
                  <a:cs typeface="+mn-ea"/>
                  <a:sym typeface="Arial"/>
                </a:rPr>
                <a:t>04</a:t>
              </a:r>
              <a:endParaRPr lang="zh-CN" altLang="en-US" sz="2800" dirty="0">
                <a:solidFill>
                  <a:schemeClr val="bg1"/>
                </a:solidFill>
                <a:latin typeface="Arial"/>
                <a:ea typeface="方正兰亭超细黑简体"/>
                <a:cs typeface="+mn-ea"/>
                <a:sym typeface="Arial"/>
              </a:endParaRPr>
            </a:p>
          </p:txBody>
        </p:sp>
      </p:grpSp>
      <p:grpSp>
        <p:nvGrpSpPr>
          <p:cNvPr id="25" name="组合 58"/>
          <p:cNvGrpSpPr/>
          <p:nvPr/>
        </p:nvGrpSpPr>
        <p:grpSpPr>
          <a:xfrm>
            <a:off x="2018154" y="3762302"/>
            <a:ext cx="3857250" cy="459690"/>
            <a:chOff x="4315150" y="2341731"/>
            <a:chExt cx="3857250" cy="540057"/>
          </a:xfrm>
        </p:grpSpPr>
        <p:sp>
          <p:nvSpPr>
            <p:cNvPr id="26" name="矩形 25"/>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Arial"/>
                  <a:ea typeface="方正兰亭超细黑简体"/>
                  <a:cs typeface="+mn-ea"/>
                  <a:sym typeface="Arial"/>
                </a:rPr>
                <a:t>洽客企业基础介绍</a:t>
              </a:r>
              <a:endParaRPr lang="en-GB" altLang="zh-CN" b="1" dirty="0">
                <a:solidFill>
                  <a:schemeClr val="tx1">
                    <a:lumMod val="75000"/>
                    <a:lumOff val="25000"/>
                  </a:schemeClr>
                </a:solidFill>
                <a:latin typeface="Arial"/>
                <a:ea typeface="方正兰亭超细黑简体"/>
                <a:cs typeface="+mn-ea"/>
                <a:sym typeface="Arial"/>
              </a:endParaRPr>
            </a:p>
          </p:txBody>
        </p:sp>
        <p:sp>
          <p:nvSpPr>
            <p:cNvPr id="27" name="平行四边形 67"/>
            <p:cNvSpPr/>
            <p:nvPr/>
          </p:nvSpPr>
          <p:spPr>
            <a:xfrm>
              <a:off x="4315150" y="2341731"/>
              <a:ext cx="3857250" cy="540057"/>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latin typeface="Arial"/>
                <a:ea typeface="方正兰亭超细黑简体"/>
                <a:cs typeface="+mn-ea"/>
                <a:sym typeface="Arial"/>
              </a:endParaRPr>
            </a:p>
          </p:txBody>
        </p:sp>
      </p:grpSp>
      <p:sp>
        <p:nvSpPr>
          <p:cNvPr id="2" name="日期占位符 1"/>
          <p:cNvSpPr>
            <a:spLocks noGrp="1"/>
          </p:cNvSpPr>
          <p:nvPr>
            <p:ph type="dt" sz="half" idx="10"/>
          </p:nvPr>
        </p:nvSpPr>
        <p:spPr/>
        <p:txBody>
          <a:bodyPr/>
          <a:lstStyle/>
          <a:p>
            <a:fld id="{87744561-4BA9-5143-9257-9A8677BCC19A}"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6</a:t>
            </a:fld>
            <a:endParaRPr lang="zh-CN" altLang="en-US"/>
          </a:p>
        </p:txBody>
      </p:sp>
    </p:spTree>
    <p:extLst>
      <p:ext uri="{BB962C8B-B14F-4D97-AF65-F5344CB8AC3E}">
        <p14:creationId xmlns:p14="http://schemas.microsoft.com/office/powerpoint/2010/main" val="24580254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0-#ppt_w/2"/>
                                          </p:val>
                                        </p:tav>
                                        <p:tav tm="100000">
                                          <p:val>
                                            <p:strVal val="#ppt_x"/>
                                          </p:val>
                                        </p:tav>
                                      </p:tavLst>
                                    </p:anim>
                                    <p:anim calcmode="lin" valueType="num">
                                      <p:cBhvr additive="base">
                                        <p:cTn id="25" dur="500" fill="hold"/>
                                        <p:tgtEl>
                                          <p:spTgt spid="4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1+#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1+#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0-#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1+#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74617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新零售时代变革核心－有温度的购物</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43" name="Shape 359"/>
          <p:cNvSpPr/>
          <p:nvPr/>
        </p:nvSpPr>
        <p:spPr>
          <a:xfrm>
            <a:off x="1586255" y="2376475"/>
            <a:ext cx="1131064" cy="657865"/>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p>
            <a:pPr>
              <a:defRPr sz="2000">
                <a:solidFill>
                  <a:srgbClr val="E12746"/>
                </a:solidFill>
                <a:latin typeface="Microsoft YaHei"/>
                <a:ea typeface="Microsoft YaHei"/>
                <a:cs typeface="Microsoft YaHei"/>
                <a:sym typeface="Microsoft YaHei"/>
              </a:defRPr>
            </a:pPr>
            <a:r>
              <a:rPr sz="2000" dirty="0" err="1"/>
              <a:t>有温度</a:t>
            </a:r>
            <a:r>
              <a:rPr sz="2000" dirty="0" err="1">
                <a:solidFill>
                  <a:srgbClr val="000000"/>
                </a:solidFill>
              </a:rPr>
              <a:t>的</a:t>
            </a:r>
            <a:endParaRPr sz="2000" dirty="0">
              <a:solidFill>
                <a:srgbClr val="000000"/>
              </a:solidFill>
            </a:endParaRPr>
          </a:p>
          <a:p>
            <a:pPr algn="l">
              <a:defRPr sz="2000">
                <a:latin typeface="Microsoft YaHei"/>
                <a:ea typeface="Microsoft YaHei"/>
                <a:cs typeface="Microsoft YaHei"/>
                <a:sym typeface="Microsoft YaHei"/>
              </a:defRPr>
            </a:pPr>
            <a:r>
              <a:rPr sz="2000" dirty="0"/>
              <a:t> </a:t>
            </a:r>
            <a:r>
              <a:rPr sz="2000" dirty="0" err="1"/>
              <a:t>购物</a:t>
            </a:r>
            <a:endParaRPr sz="2000" dirty="0"/>
          </a:p>
        </p:txBody>
      </p:sp>
      <p:sp>
        <p:nvSpPr>
          <p:cNvPr id="44" name="Shape 360"/>
          <p:cNvSpPr/>
          <p:nvPr/>
        </p:nvSpPr>
        <p:spPr>
          <a:xfrm>
            <a:off x="2792025" y="2535371"/>
            <a:ext cx="284927" cy="346241"/>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lvl1pPr>
              <a:defRPr sz="2000">
                <a:latin typeface="Microsoft YaHei"/>
                <a:ea typeface="Microsoft YaHei"/>
                <a:cs typeface="Microsoft YaHei"/>
                <a:sym typeface="Microsoft YaHei"/>
              </a:defRPr>
            </a:lvl1pPr>
          </a:lstStyle>
          <a:p>
            <a:r>
              <a:rPr dirty="0"/>
              <a:t>=</a:t>
            </a:r>
          </a:p>
        </p:txBody>
      </p:sp>
      <p:sp>
        <p:nvSpPr>
          <p:cNvPr id="45" name="Shape 361"/>
          <p:cNvSpPr/>
          <p:nvPr/>
        </p:nvSpPr>
        <p:spPr>
          <a:xfrm>
            <a:off x="3367567" y="2376475"/>
            <a:ext cx="871377" cy="657865"/>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p>
            <a:pPr algn="l">
              <a:defRPr sz="2000">
                <a:latin typeface="Microsoft YaHei"/>
                <a:ea typeface="Microsoft YaHei"/>
                <a:cs typeface="Microsoft YaHei"/>
                <a:sym typeface="Microsoft YaHei"/>
              </a:defRPr>
            </a:pPr>
            <a:r>
              <a:rPr sz="2000"/>
              <a:t>实体的</a:t>
            </a:r>
          </a:p>
          <a:p>
            <a:pPr algn="l">
              <a:defRPr sz="2000">
                <a:solidFill>
                  <a:srgbClr val="E12746"/>
                </a:solidFill>
                <a:latin typeface="Microsoft YaHei"/>
                <a:ea typeface="Microsoft YaHei"/>
                <a:cs typeface="Microsoft YaHei"/>
                <a:sym typeface="Microsoft YaHei"/>
              </a:defRPr>
            </a:pPr>
            <a:r>
              <a:rPr sz="2000"/>
              <a:t>体验</a:t>
            </a:r>
          </a:p>
        </p:txBody>
      </p:sp>
      <p:sp>
        <p:nvSpPr>
          <p:cNvPr id="46" name="Shape 362"/>
          <p:cNvSpPr/>
          <p:nvPr/>
        </p:nvSpPr>
        <p:spPr>
          <a:xfrm>
            <a:off x="4396024" y="2535371"/>
            <a:ext cx="284927" cy="346241"/>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lvl1pPr>
              <a:defRPr sz="2000">
                <a:latin typeface="Microsoft YaHei"/>
                <a:ea typeface="Microsoft YaHei"/>
                <a:cs typeface="Microsoft YaHei"/>
                <a:sym typeface="Microsoft YaHei"/>
              </a:defRPr>
            </a:lvl1pPr>
          </a:lstStyle>
          <a:p>
            <a:r>
              <a:t>+</a:t>
            </a:r>
          </a:p>
        </p:txBody>
      </p:sp>
      <p:sp>
        <p:nvSpPr>
          <p:cNvPr id="47" name="Shape 363"/>
          <p:cNvSpPr/>
          <p:nvPr/>
        </p:nvSpPr>
        <p:spPr>
          <a:xfrm>
            <a:off x="4732405" y="2376475"/>
            <a:ext cx="1131064" cy="657865"/>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p>
            <a:pPr algn="l">
              <a:defRPr sz="2000">
                <a:latin typeface="Microsoft YaHei"/>
                <a:ea typeface="Microsoft YaHei"/>
                <a:cs typeface="Microsoft YaHei"/>
                <a:sym typeface="Microsoft YaHei"/>
              </a:defRPr>
            </a:pPr>
            <a:r>
              <a:rPr sz="2000"/>
              <a:t>互联网的</a:t>
            </a:r>
          </a:p>
          <a:p>
            <a:pPr algn="l">
              <a:defRPr sz="2000">
                <a:solidFill>
                  <a:srgbClr val="E12746"/>
                </a:solidFill>
                <a:latin typeface="Microsoft YaHei"/>
                <a:ea typeface="Microsoft YaHei"/>
                <a:cs typeface="Microsoft YaHei"/>
                <a:sym typeface="Microsoft YaHei"/>
              </a:defRPr>
            </a:pPr>
            <a:r>
              <a:rPr sz="2000"/>
              <a:t>便捷</a:t>
            </a:r>
          </a:p>
        </p:txBody>
      </p:sp>
      <p:sp>
        <p:nvSpPr>
          <p:cNvPr id="48" name="Shape 364"/>
          <p:cNvSpPr/>
          <p:nvPr/>
        </p:nvSpPr>
        <p:spPr>
          <a:xfrm>
            <a:off x="6044266" y="2540210"/>
            <a:ext cx="284927" cy="346241"/>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lvl1pPr>
              <a:defRPr sz="2000">
                <a:latin typeface="Microsoft YaHei"/>
                <a:ea typeface="Microsoft YaHei"/>
                <a:cs typeface="Microsoft YaHei"/>
                <a:sym typeface="Microsoft YaHei"/>
              </a:defRPr>
            </a:lvl1pPr>
          </a:lstStyle>
          <a:p>
            <a:r>
              <a:t>+</a:t>
            </a:r>
          </a:p>
        </p:txBody>
      </p:sp>
      <p:sp>
        <p:nvSpPr>
          <p:cNvPr id="49" name="Shape 365"/>
          <p:cNvSpPr/>
          <p:nvPr/>
        </p:nvSpPr>
        <p:spPr>
          <a:xfrm>
            <a:off x="6353722" y="2376475"/>
            <a:ext cx="1131064" cy="657865"/>
          </a:xfrm>
          <a:prstGeom prst="rect">
            <a:avLst/>
          </a:prstGeom>
          <a:ln w="12700">
            <a:miter lim="400000"/>
          </a:ln>
          <a:extLst>
            <a:ext uri="{C572A759-6A51-4108-AA02-DFA0A04FC94B}">
              <ma14:wrappingTextBoxFlag xmlns="" xmlns:ma14="http://schemas.microsoft.com/office/mac/drawingml/2011/main" val="1"/>
            </a:ext>
          </a:extLst>
        </p:spPr>
        <p:txBody>
          <a:bodyPr wrap="none" lIns="45713" tIns="17141" rIns="45713" bIns="17141">
            <a:spAutoFit/>
          </a:bodyPr>
          <a:lstStyle/>
          <a:p>
            <a:pPr algn="l">
              <a:defRPr sz="2000">
                <a:solidFill>
                  <a:srgbClr val="E12746"/>
                </a:solidFill>
                <a:latin typeface="Microsoft YaHei"/>
                <a:ea typeface="Microsoft YaHei"/>
                <a:cs typeface="Microsoft YaHei"/>
                <a:sym typeface="Microsoft YaHei"/>
              </a:defRPr>
            </a:pPr>
            <a:r>
              <a:rPr sz="2000"/>
              <a:t>人性化</a:t>
            </a:r>
            <a:r>
              <a:rPr sz="2000">
                <a:solidFill>
                  <a:srgbClr val="000000"/>
                </a:solidFill>
              </a:rPr>
              <a:t>的</a:t>
            </a:r>
          </a:p>
          <a:p>
            <a:pPr algn="l">
              <a:defRPr sz="2000">
                <a:latin typeface="Microsoft YaHei"/>
                <a:ea typeface="Microsoft YaHei"/>
                <a:cs typeface="Microsoft YaHei"/>
                <a:sym typeface="Microsoft YaHei"/>
              </a:defRPr>
            </a:pPr>
            <a:r>
              <a:rPr sz="2000"/>
              <a:t>服务</a:t>
            </a:r>
          </a:p>
        </p:txBody>
      </p:sp>
      <p:sp>
        <p:nvSpPr>
          <p:cNvPr id="50" name="Shape 366"/>
          <p:cNvSpPr/>
          <p:nvPr/>
        </p:nvSpPr>
        <p:spPr>
          <a:xfrm>
            <a:off x="850726" y="3179842"/>
            <a:ext cx="7208720" cy="465504"/>
          </a:xfrm>
          <a:prstGeom prst="rect">
            <a:avLst/>
          </a:prstGeom>
          <a:ln w="12700">
            <a:miter lim="400000"/>
          </a:ln>
          <a:extLst>
            <a:ext uri="{C572A759-6A51-4108-AA02-DFA0A04FC94B}">
              <ma14:wrappingTextBoxFlag xmlns="" xmlns:ma14="http://schemas.microsoft.com/office/mac/drawingml/2011/main" val="1"/>
            </a:ext>
          </a:extLst>
        </p:spPr>
        <p:txBody>
          <a:bodyPr wrap="square" lIns="45713" tIns="17141" rIns="45713" bIns="17141">
            <a:spAutoFit/>
          </a:bodyPr>
          <a:lstStyle/>
          <a:p>
            <a:pPr lvl="1" algn="ctr" defTabSz="171416">
              <a:defRPr sz="2000">
                <a:latin typeface="Microsoft YaHei"/>
                <a:ea typeface="Microsoft YaHei"/>
                <a:cs typeface="Microsoft YaHei"/>
                <a:sym typeface="Microsoft YaHei"/>
              </a:defRPr>
            </a:pPr>
            <a:r>
              <a:rPr lang="zh-CN" altLang="en-US" sz="2000" dirty="0"/>
              <a:t>新零售是</a:t>
            </a:r>
            <a:r>
              <a:rPr sz="2000" dirty="0"/>
              <a:t>基于</a:t>
            </a:r>
            <a:r>
              <a:rPr sz="2800" dirty="0">
                <a:solidFill>
                  <a:srgbClr val="E12746"/>
                </a:solidFill>
              </a:rPr>
              <a:t>大数据驱动</a:t>
            </a:r>
            <a:r>
              <a:rPr sz="2000" dirty="0"/>
              <a:t>的</a:t>
            </a:r>
            <a:r>
              <a:rPr lang="zh-CN" altLang="en-US" sz="2000" dirty="0"/>
              <a:t>会员</a:t>
            </a:r>
            <a:r>
              <a:rPr sz="2800" dirty="0">
                <a:solidFill>
                  <a:srgbClr val="E12746"/>
                </a:solidFill>
              </a:rPr>
              <a:t>个性化</a:t>
            </a:r>
            <a:r>
              <a:rPr sz="2000" dirty="0"/>
              <a:t>需求满足</a:t>
            </a:r>
          </a:p>
        </p:txBody>
      </p:sp>
      <p:grpSp>
        <p:nvGrpSpPr>
          <p:cNvPr id="51" name="组合 10"/>
          <p:cNvGrpSpPr/>
          <p:nvPr/>
        </p:nvGrpSpPr>
        <p:grpSpPr>
          <a:xfrm>
            <a:off x="1844141" y="1357155"/>
            <a:ext cx="4710699" cy="783048"/>
            <a:chOff x="5960520" y="9450288"/>
            <a:chExt cx="12561864" cy="2088234"/>
          </a:xfrm>
        </p:grpSpPr>
        <p:pic>
          <p:nvPicPr>
            <p:cNvPr id="5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4974" y="9627522"/>
              <a:ext cx="1919098" cy="1911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43823" y="9655734"/>
              <a:ext cx="2431486" cy="18827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69049" y="9785531"/>
              <a:ext cx="1553335" cy="15262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5" name="TextBox 14"/>
            <p:cNvSpPr txBox="1"/>
            <p:nvPr/>
          </p:nvSpPr>
          <p:spPr>
            <a:xfrm>
              <a:off x="8646109" y="10070458"/>
              <a:ext cx="755515" cy="1053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3" tIns="50803" rIns="50803" bIns="50803" numCol="1" spcCol="38100" rtlCol="0" anchor="ctr">
              <a:spAutoFit/>
            </a:bodyPr>
            <a:lstStyle/>
            <a:p>
              <a:pPr defTabSz="308028"/>
              <a:r>
                <a:rPr lang="en-US" altLang="zh-CN" sz="1900" b="1" dirty="0">
                  <a:solidFill>
                    <a:srgbClr val="E12746"/>
                  </a:solidFill>
                  <a:latin typeface="微软雅黑" panose="020B0503020204020204" pitchFamily="34" charset="-122"/>
                  <a:ea typeface="微软雅黑" panose="020B0503020204020204" pitchFamily="34" charset="-122"/>
                  <a:sym typeface="Helvetica Light"/>
                </a:rPr>
                <a:t>=</a:t>
              </a:r>
              <a:endParaRPr lang="zh-CN" altLang="en-US" sz="1900" b="1" dirty="0">
                <a:solidFill>
                  <a:srgbClr val="E12746"/>
                </a:solidFill>
                <a:latin typeface="微软雅黑" panose="020B0503020204020204" pitchFamily="34" charset="-122"/>
                <a:ea typeface="微软雅黑" panose="020B0503020204020204" pitchFamily="34" charset="-122"/>
                <a:sym typeface="Helvetica Light"/>
              </a:endParaRPr>
            </a:p>
          </p:txBody>
        </p:sp>
        <p:sp>
          <p:nvSpPr>
            <p:cNvPr id="56" name="TextBox 15"/>
            <p:cNvSpPr txBox="1"/>
            <p:nvPr/>
          </p:nvSpPr>
          <p:spPr>
            <a:xfrm>
              <a:off x="12501101" y="10056348"/>
              <a:ext cx="755515" cy="1053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3" tIns="50803" rIns="50803" bIns="50803" numCol="1" spcCol="38100" rtlCol="0" anchor="ctr">
              <a:spAutoFit/>
            </a:bodyPr>
            <a:lstStyle/>
            <a:p>
              <a:pPr defTabSz="308028"/>
              <a:r>
                <a:rPr lang="en-US" altLang="zh-CN" sz="1900" b="1" dirty="0">
                  <a:solidFill>
                    <a:srgbClr val="E12746"/>
                  </a:solidFill>
                  <a:latin typeface="微软雅黑" panose="020B0503020204020204" pitchFamily="34" charset="-122"/>
                  <a:ea typeface="微软雅黑" panose="020B0503020204020204" pitchFamily="34" charset="-122"/>
                  <a:sym typeface="Helvetica Light"/>
                </a:rPr>
                <a:t>+</a:t>
              </a:r>
              <a:endParaRPr lang="zh-CN" altLang="en-US" sz="1900" b="1" dirty="0">
                <a:solidFill>
                  <a:srgbClr val="E12746"/>
                </a:solidFill>
                <a:latin typeface="微软雅黑" panose="020B0503020204020204" pitchFamily="34" charset="-122"/>
                <a:ea typeface="微软雅黑" panose="020B0503020204020204" pitchFamily="34" charset="-122"/>
                <a:sym typeface="Helvetica Light"/>
              </a:endParaRPr>
            </a:p>
          </p:txBody>
        </p:sp>
        <p:sp>
          <p:nvSpPr>
            <p:cNvPr id="57" name="TextBox 16"/>
            <p:cNvSpPr txBox="1"/>
            <p:nvPr/>
          </p:nvSpPr>
          <p:spPr>
            <a:xfrm>
              <a:off x="15914781" y="10070458"/>
              <a:ext cx="755515" cy="1053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3" tIns="50803" rIns="50803" bIns="50803" numCol="1" spcCol="38100" rtlCol="0" anchor="ctr">
              <a:spAutoFit/>
            </a:bodyPr>
            <a:lstStyle/>
            <a:p>
              <a:pPr defTabSz="308028"/>
              <a:r>
                <a:rPr lang="en-US" altLang="zh-CN" sz="1900" b="1" dirty="0">
                  <a:solidFill>
                    <a:srgbClr val="E12746"/>
                  </a:solidFill>
                  <a:latin typeface="微软雅黑" panose="020B0503020204020204" pitchFamily="34" charset="-122"/>
                  <a:ea typeface="微软雅黑" panose="020B0503020204020204" pitchFamily="34" charset="-122"/>
                  <a:sym typeface="Helvetica Light"/>
                </a:rPr>
                <a:t>+</a:t>
              </a:r>
              <a:endParaRPr lang="zh-CN" altLang="en-US" sz="1900" b="1" dirty="0">
                <a:solidFill>
                  <a:srgbClr val="E12746"/>
                </a:solidFill>
                <a:latin typeface="微软雅黑" panose="020B0503020204020204" pitchFamily="34" charset="-122"/>
                <a:ea typeface="微软雅黑" panose="020B0503020204020204" pitchFamily="34" charset="-122"/>
                <a:sym typeface="Helvetica Light"/>
              </a:endParaRPr>
            </a:p>
          </p:txBody>
        </p:sp>
        <p:pic>
          <p:nvPicPr>
            <p:cNvPr id="58" name="图片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0520" y="9450288"/>
              <a:ext cx="1911000" cy="1911000"/>
            </a:xfrm>
            <a:prstGeom prst="rect">
              <a:avLst/>
            </a:prstGeom>
          </p:spPr>
        </p:pic>
      </p:grpSp>
      <p:sp>
        <p:nvSpPr>
          <p:cNvPr id="2" name="日期占位符 1"/>
          <p:cNvSpPr>
            <a:spLocks noGrp="1"/>
          </p:cNvSpPr>
          <p:nvPr>
            <p:ph type="dt" sz="half" idx="10"/>
          </p:nvPr>
        </p:nvSpPr>
        <p:spPr/>
        <p:txBody>
          <a:bodyPr/>
          <a:lstStyle/>
          <a:p>
            <a:fld id="{E803666E-AF9B-B74E-B76D-10C60D21894D}"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7</a:t>
            </a:fld>
            <a:endParaRPr lang="zh-CN" altLang="en-US"/>
          </a:p>
        </p:txBody>
      </p:sp>
    </p:spTree>
    <p:extLst>
      <p:ext uri="{BB962C8B-B14F-4D97-AF65-F5344CB8AC3E}">
        <p14:creationId xmlns:p14="http://schemas.microsoft.com/office/powerpoint/2010/main" val="23329232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randombar(horizontal)">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46"/>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grpId="0" nodeType="afterEffect">
                                  <p:stCondLst>
                                    <p:cond delay="0"/>
                                  </p:stCondLst>
                                  <p:iterate>
                                    <p:tmAbs val="0"/>
                                  </p:iterate>
                                  <p:childTnLst>
                                    <p:set>
                                      <p:cBhvr>
                                        <p:cTn id="22" fill="hold"/>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48"/>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grpId="0" nodeType="afterEffect">
                                  <p:stCondLst>
                                    <p:cond delay="250"/>
                                  </p:stCondLst>
                                  <p:iterate>
                                    <p:tmAbs val="0"/>
                                  </p:iterate>
                                  <p:childTnLst>
                                    <p:set>
                                      <p:cBhvr>
                                        <p:cTn id="30" fill="hold"/>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fill="hold" grpId="0" nodeType="clickEffect">
                                  <p:stCondLst>
                                    <p:cond delay="0"/>
                                  </p:stCondLst>
                                  <p:iterate>
                                    <p:tmAbs val="0"/>
                                  </p:iterate>
                                  <p:childTnLst>
                                    <p:set>
                                      <p:cBhvr>
                                        <p:cTn id="35" fill="hold"/>
                                        <p:tgtEl>
                                          <p:spTgt spid="50"/>
                                        </p:tgtEl>
                                        <p:attrNameLst>
                                          <p:attrName>style.visibility</p:attrName>
                                        </p:attrNameLst>
                                      </p:cBhvr>
                                      <p:to>
                                        <p:strVal val="visible"/>
                                      </p:to>
                                    </p:set>
                                    <p:animEffect transition="in" filter="dissolve">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advAuto="0"/>
      <p:bldP spid="46" grpId="0" animBg="1" advAuto="0"/>
      <p:bldP spid="47" grpId="0" animBg="1" advAuto="0"/>
      <p:bldP spid="48" grpId="0" animBg="1" advAuto="0"/>
      <p:bldP spid="49" grpId="0" animBg="1" advAuto="0"/>
      <p:bldP spid="5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74617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000000"/>
                </a:solidFill>
                <a:latin typeface="微软雅黑" charset="0"/>
                <a:ea typeface="微软雅黑" charset="0"/>
                <a:cs typeface="微软雅黑" charset="0"/>
              </a:rPr>
              <a:t>突破实体零售的三大边界</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2" name="日期占位符 1"/>
          <p:cNvSpPr>
            <a:spLocks noGrp="1"/>
          </p:cNvSpPr>
          <p:nvPr>
            <p:ph type="dt" sz="half" idx="10"/>
          </p:nvPr>
        </p:nvSpPr>
        <p:spPr/>
        <p:txBody>
          <a:bodyPr/>
          <a:lstStyle/>
          <a:p>
            <a:fld id="{E803666E-AF9B-B74E-B76D-10C60D21894D}"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8</a:t>
            </a:fld>
            <a:endParaRPr lang="zh-CN" altLang="en-US"/>
          </a:p>
        </p:txBody>
      </p:sp>
      <p:grpSp>
        <p:nvGrpSpPr>
          <p:cNvPr id="3" name="组合 2">
            <a:extLst>
              <a:ext uri="{FF2B5EF4-FFF2-40B4-BE49-F238E27FC236}">
                <a16:creationId xmlns:a16="http://schemas.microsoft.com/office/drawing/2014/main" id="{2F47881F-F274-427A-B6BF-7933B0EE4874}"/>
              </a:ext>
            </a:extLst>
          </p:cNvPr>
          <p:cNvGrpSpPr/>
          <p:nvPr/>
        </p:nvGrpSpPr>
        <p:grpSpPr>
          <a:xfrm>
            <a:off x="530355" y="1255923"/>
            <a:ext cx="7995578" cy="3346810"/>
            <a:chOff x="530355" y="1255923"/>
            <a:chExt cx="7995578" cy="3346810"/>
          </a:xfrm>
        </p:grpSpPr>
        <p:grpSp>
          <p:nvGrpSpPr>
            <p:cNvPr id="26" name="组合 25">
              <a:extLst>
                <a:ext uri="{FF2B5EF4-FFF2-40B4-BE49-F238E27FC236}">
                  <a16:creationId xmlns:a16="http://schemas.microsoft.com/office/drawing/2014/main" id="{4E5EE55C-24DE-410D-854A-DFCF8B093FFD}"/>
                </a:ext>
              </a:extLst>
            </p:cNvPr>
            <p:cNvGrpSpPr/>
            <p:nvPr/>
          </p:nvGrpSpPr>
          <p:grpSpPr>
            <a:xfrm>
              <a:off x="1006559" y="1255923"/>
              <a:ext cx="7519374" cy="3346810"/>
              <a:chOff x="537488" y="845344"/>
              <a:chExt cx="8677716" cy="4013716"/>
            </a:xfrm>
          </p:grpSpPr>
          <p:grpSp>
            <p:nvGrpSpPr>
              <p:cNvPr id="27" name="组合 33">
                <a:extLst>
                  <a:ext uri="{FF2B5EF4-FFF2-40B4-BE49-F238E27FC236}">
                    <a16:creationId xmlns:a16="http://schemas.microsoft.com/office/drawing/2014/main" id="{2A917586-EF13-41A3-BA78-0BB30053420B}"/>
                  </a:ext>
                </a:extLst>
              </p:cNvPr>
              <p:cNvGrpSpPr>
                <a:grpSpLocks/>
              </p:cNvGrpSpPr>
              <p:nvPr/>
            </p:nvGrpSpPr>
            <p:grpSpPr bwMode="auto">
              <a:xfrm>
                <a:off x="5540327" y="1095375"/>
                <a:ext cx="3674877" cy="1827075"/>
                <a:chOff x="5361434" y="1007285"/>
                <a:chExt cx="3675063" cy="1827147"/>
              </a:xfrm>
            </p:grpSpPr>
            <p:sp>
              <p:nvSpPr>
                <p:cNvPr id="71" name="文本框 37">
                  <a:extLst>
                    <a:ext uri="{FF2B5EF4-FFF2-40B4-BE49-F238E27FC236}">
                      <a16:creationId xmlns:a16="http://schemas.microsoft.com/office/drawing/2014/main" id="{6F8FDE9C-0E5B-4C1A-89A1-206E863429EA}"/>
                    </a:ext>
                  </a:extLst>
                </p:cNvPr>
                <p:cNvSpPr txBox="1"/>
                <p:nvPr/>
              </p:nvSpPr>
              <p:spPr>
                <a:xfrm>
                  <a:off x="5361434" y="1007285"/>
                  <a:ext cx="3675063" cy="1827147"/>
                </a:xfrm>
                <a:prstGeom prst="rect">
                  <a:avLst/>
                </a:prstGeom>
                <a:noFill/>
              </p:spPr>
              <p:txBody>
                <a:bodyPr>
                  <a:spAutoFit/>
                </a:bodyPr>
                <a:lstStyle>
                  <a:lvl1pPr defTabSz="684213">
                    <a:buFont typeface="Arial" charset="0"/>
                    <a:defRPr>
                      <a:solidFill>
                        <a:schemeClr val="tx1"/>
                      </a:solidFill>
                      <a:latin typeface="Arial" charset="0"/>
                      <a:ea typeface="宋体" charset="0"/>
                      <a:cs typeface="宋体" charset="0"/>
                    </a:defRPr>
                  </a:lvl1pPr>
                  <a:lvl2pPr marL="742950" indent="-285750" defTabSz="684213">
                    <a:buFont typeface="Arial" charset="0"/>
                    <a:defRPr>
                      <a:solidFill>
                        <a:schemeClr val="tx1"/>
                      </a:solidFill>
                      <a:latin typeface="Arial" charset="0"/>
                      <a:ea typeface="宋体" charset="0"/>
                    </a:defRPr>
                  </a:lvl2pPr>
                  <a:lvl3pPr marL="1143000" indent="-228600" defTabSz="684213">
                    <a:buFont typeface="Arial" charset="0"/>
                    <a:defRPr>
                      <a:solidFill>
                        <a:schemeClr val="tx1"/>
                      </a:solidFill>
                      <a:latin typeface="Arial" charset="0"/>
                      <a:ea typeface="宋体" charset="0"/>
                    </a:defRPr>
                  </a:lvl3pPr>
                  <a:lvl4pPr marL="1600200" indent="-228600" defTabSz="684213">
                    <a:buFont typeface="Arial" charset="0"/>
                    <a:defRPr>
                      <a:solidFill>
                        <a:schemeClr val="tx1"/>
                      </a:solidFill>
                      <a:latin typeface="Arial" charset="0"/>
                      <a:ea typeface="宋体" charset="0"/>
                    </a:defRPr>
                  </a:lvl4pPr>
                  <a:lvl5pPr marL="2057400" indent="-228600" defTabSz="684213">
                    <a:buFont typeface="Arial" charset="0"/>
                    <a:defRPr>
                      <a:solidFill>
                        <a:schemeClr val="tx1"/>
                      </a:solidFill>
                      <a:latin typeface="Arial" charset="0"/>
                      <a:ea typeface="宋体" charset="0"/>
                    </a:defRPr>
                  </a:lvl5pPr>
                  <a:lvl6pPr marL="2514600" indent="-228600" defTabSz="684213"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defTabSz="684213"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defTabSz="684213"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defTabSz="684213"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150000"/>
                    </a:lnSpc>
                    <a:buFontTx/>
                    <a:buNone/>
                    <a:defRPr/>
                  </a:pPr>
                  <a:r>
                    <a:rPr lang="zh-CN" altLang="en-US" dirty="0">
                      <a:solidFill>
                        <a:srgbClr val="FF0000"/>
                      </a:solidFill>
                      <a:effectLst>
                        <a:outerShdw blurRad="38100" dist="38100" dir="2700000" algn="tl">
                          <a:srgbClr val="DDDDDD"/>
                        </a:outerShdw>
                      </a:effectLst>
                      <a:latin typeface="微软雅黑" charset="0"/>
                      <a:ea typeface="微软雅黑" charset="0"/>
                      <a:cs typeface="微软雅黑" charset="0"/>
                    </a:rPr>
                    <a:t>实现三个突破</a:t>
                  </a:r>
                  <a:endParaRPr lang="en-US" altLang="zh-CN" dirty="0">
                    <a:solidFill>
                      <a:srgbClr val="FF0000"/>
                    </a:solidFill>
                    <a:effectLst>
                      <a:outerShdw blurRad="38100" dist="38100" dir="2700000" algn="tl">
                        <a:srgbClr val="DDDDDD"/>
                      </a:outerShdw>
                    </a:effectLst>
                    <a:latin typeface="微软雅黑" charset="0"/>
                    <a:ea typeface="微软雅黑" charset="0"/>
                    <a:cs typeface="微软雅黑" charset="0"/>
                  </a:endParaRPr>
                </a:p>
                <a:p>
                  <a:pPr algn="ctr">
                    <a:lnSpc>
                      <a:spcPct val="150000"/>
                    </a:lnSpc>
                    <a:buFontTx/>
                    <a:buNone/>
                    <a:defRPr/>
                  </a:pPr>
                  <a:r>
                    <a:rPr lang="zh-CN" altLang="en-US" sz="1400" dirty="0">
                      <a:solidFill>
                        <a:srgbClr val="000000"/>
                      </a:solidFill>
                      <a:effectLst>
                        <a:outerShdw blurRad="38100" dist="38100" dir="2700000" algn="tl">
                          <a:srgbClr val="DDDDDD"/>
                        </a:outerShdw>
                      </a:effectLst>
                      <a:latin typeface="微软雅黑" charset="0"/>
                      <a:ea typeface="微软雅黑" charset="0"/>
                      <a:cs typeface="微软雅黑" charset="0"/>
                    </a:rPr>
                    <a:t>无限货架延展</a:t>
                  </a:r>
                  <a:endParaRPr lang="en-US" altLang="zh-CN" sz="1400" dirty="0">
                    <a:solidFill>
                      <a:srgbClr val="000000"/>
                    </a:solidFill>
                    <a:effectLst>
                      <a:outerShdw blurRad="38100" dist="38100" dir="2700000" algn="tl">
                        <a:srgbClr val="DDDDDD"/>
                      </a:outerShdw>
                    </a:effectLst>
                    <a:latin typeface="微软雅黑" charset="0"/>
                    <a:ea typeface="微软雅黑" charset="0"/>
                    <a:cs typeface="微软雅黑" charset="0"/>
                  </a:endParaRPr>
                </a:p>
                <a:p>
                  <a:pPr algn="ctr">
                    <a:lnSpc>
                      <a:spcPct val="150000"/>
                    </a:lnSpc>
                    <a:buFontTx/>
                    <a:buNone/>
                    <a:defRPr/>
                  </a:pPr>
                  <a:r>
                    <a:rPr lang="zh-CN" altLang="en-US" sz="1400" dirty="0">
                      <a:solidFill>
                        <a:srgbClr val="000000"/>
                      </a:solidFill>
                      <a:effectLst>
                        <a:outerShdw blurRad="38100" dist="38100" dir="2700000" algn="tl">
                          <a:srgbClr val="DDDDDD"/>
                        </a:outerShdw>
                      </a:effectLst>
                      <a:latin typeface="微软雅黑" charset="0"/>
                      <a:ea typeface="微软雅黑" charset="0"/>
                      <a:cs typeface="微软雅黑" charset="0"/>
                    </a:rPr>
                    <a:t>离店顾客触达</a:t>
                  </a:r>
                  <a:endParaRPr lang="en-US" altLang="zh-CN" sz="1400" dirty="0">
                    <a:solidFill>
                      <a:srgbClr val="000000"/>
                    </a:solidFill>
                    <a:effectLst>
                      <a:outerShdw blurRad="38100" dist="38100" dir="2700000" algn="tl">
                        <a:srgbClr val="DDDDDD"/>
                      </a:outerShdw>
                    </a:effectLst>
                    <a:latin typeface="微软雅黑" charset="0"/>
                    <a:ea typeface="微软雅黑" charset="0"/>
                    <a:cs typeface="微软雅黑" charset="0"/>
                  </a:endParaRPr>
                </a:p>
                <a:p>
                  <a:pPr algn="ctr">
                    <a:lnSpc>
                      <a:spcPct val="150000"/>
                    </a:lnSpc>
                    <a:buFontTx/>
                    <a:buNone/>
                    <a:defRPr/>
                  </a:pPr>
                  <a:r>
                    <a:rPr lang="en-US" altLang="zh-CN" sz="1400" dirty="0">
                      <a:solidFill>
                        <a:srgbClr val="000000"/>
                      </a:solidFill>
                      <a:effectLst>
                        <a:outerShdw blurRad="38100" dist="38100" dir="2700000" algn="tl">
                          <a:srgbClr val="DDDDDD"/>
                        </a:outerShdw>
                      </a:effectLst>
                      <a:latin typeface="微软雅黑" charset="0"/>
                      <a:ea typeface="微软雅黑" charset="0"/>
                      <a:cs typeface="微软雅黑" charset="0"/>
                    </a:rPr>
                    <a:t>24</a:t>
                  </a:r>
                  <a:r>
                    <a:rPr lang="zh-CN" altLang="en-US" sz="1400" dirty="0">
                      <a:solidFill>
                        <a:srgbClr val="000000"/>
                      </a:solidFill>
                      <a:effectLst>
                        <a:outerShdw blurRad="38100" dist="38100" dir="2700000" algn="tl">
                          <a:srgbClr val="DDDDDD"/>
                        </a:outerShdw>
                      </a:effectLst>
                      <a:latin typeface="微软雅黑" charset="0"/>
                      <a:ea typeface="微软雅黑" charset="0"/>
                      <a:cs typeface="微软雅黑" charset="0"/>
                    </a:rPr>
                    <a:t>小时不打烊</a:t>
                  </a:r>
                </a:p>
              </p:txBody>
            </p:sp>
            <p:sp>
              <p:nvSpPr>
                <p:cNvPr id="72" name="右箭头 4">
                  <a:extLst>
                    <a:ext uri="{FF2B5EF4-FFF2-40B4-BE49-F238E27FC236}">
                      <a16:creationId xmlns:a16="http://schemas.microsoft.com/office/drawing/2014/main" id="{B9174850-ED17-4481-8CDD-19D2D5DAB798}"/>
                    </a:ext>
                  </a:extLst>
                </p:cNvPr>
                <p:cNvSpPr>
                  <a:spLocks noChangeArrowheads="1"/>
                </p:cNvSpPr>
                <p:nvPr/>
              </p:nvSpPr>
              <p:spPr bwMode="auto">
                <a:xfrm>
                  <a:off x="5599559" y="1835993"/>
                  <a:ext cx="420688" cy="485794"/>
                </a:xfrm>
                <a:prstGeom prst="rightArrow">
                  <a:avLst>
                    <a:gd name="adj1" fmla="val 57380"/>
                    <a:gd name="adj2" fmla="val 64546"/>
                  </a:avLst>
                </a:prstGeom>
                <a:solidFill>
                  <a:srgbClr val="7F7F7F"/>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1921">
                    <a:defRPr/>
                  </a:pPr>
                  <a:endParaRPr lang="zh-CN" altLang="en-US" sz="1238">
                    <a:solidFill>
                      <a:prstClr val="black"/>
                    </a:solidFill>
                    <a:latin typeface="Calibri"/>
                    <a:ea typeface="宋体"/>
                  </a:endParaRPr>
                </a:p>
              </p:txBody>
            </p:sp>
          </p:grpSp>
          <p:grpSp>
            <p:nvGrpSpPr>
              <p:cNvPr id="28" name="组合 27">
                <a:extLst>
                  <a:ext uri="{FF2B5EF4-FFF2-40B4-BE49-F238E27FC236}">
                    <a16:creationId xmlns:a16="http://schemas.microsoft.com/office/drawing/2014/main" id="{DB4AECF5-4E90-483C-9871-44770DF612C3}"/>
                  </a:ext>
                </a:extLst>
              </p:cNvPr>
              <p:cNvGrpSpPr/>
              <p:nvPr/>
            </p:nvGrpSpPr>
            <p:grpSpPr>
              <a:xfrm>
                <a:off x="537488" y="845344"/>
                <a:ext cx="6073293" cy="4013716"/>
                <a:chOff x="537488" y="845344"/>
                <a:chExt cx="6073293" cy="4013716"/>
              </a:xfrm>
            </p:grpSpPr>
            <p:sp>
              <p:nvSpPr>
                <p:cNvPr id="29" name="文本框 28">
                  <a:extLst>
                    <a:ext uri="{FF2B5EF4-FFF2-40B4-BE49-F238E27FC236}">
                      <a16:creationId xmlns:a16="http://schemas.microsoft.com/office/drawing/2014/main" id="{5CA0DB11-D569-4174-8188-D120A3D84BCB}"/>
                    </a:ext>
                  </a:extLst>
                </p:cNvPr>
                <p:cNvSpPr txBox="1">
                  <a:spLocks noChangeArrowheads="1"/>
                </p:cNvSpPr>
                <p:nvPr/>
              </p:nvSpPr>
              <p:spPr bwMode="auto">
                <a:xfrm>
                  <a:off x="2985115" y="4140701"/>
                  <a:ext cx="3625666" cy="718359"/>
                </a:xfrm>
                <a:prstGeom prst="rect">
                  <a:avLst/>
                </a:prstGeom>
                <a:solidFill>
                  <a:schemeClr val="bg1">
                    <a:lumMod val="65000"/>
                  </a:schemeClr>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lIns="81574" tIns="40793" rIns="81574" bIns="40793">
                  <a:spAutoFit/>
                </a:bodyPr>
                <a:lstStyle>
                  <a:lvl1pPr defTabSz="684213">
                    <a:buFont typeface="Arial" charset="0"/>
                    <a:defRPr>
                      <a:solidFill>
                        <a:schemeClr val="tx1"/>
                      </a:solidFill>
                      <a:latin typeface="Arial" charset="0"/>
                      <a:ea typeface="宋体" charset="0"/>
                      <a:cs typeface="宋体" charset="0"/>
                    </a:defRPr>
                  </a:lvl1pPr>
                  <a:lvl2pPr marL="742950" indent="-285750" defTabSz="684213">
                    <a:buFont typeface="Arial" charset="0"/>
                    <a:defRPr>
                      <a:solidFill>
                        <a:schemeClr val="tx1"/>
                      </a:solidFill>
                      <a:latin typeface="Arial" charset="0"/>
                      <a:ea typeface="宋体" charset="0"/>
                    </a:defRPr>
                  </a:lvl2pPr>
                  <a:lvl3pPr marL="1143000" indent="-228600" defTabSz="684213">
                    <a:buFont typeface="Arial" charset="0"/>
                    <a:defRPr>
                      <a:solidFill>
                        <a:schemeClr val="tx1"/>
                      </a:solidFill>
                      <a:latin typeface="Arial" charset="0"/>
                      <a:ea typeface="宋体" charset="0"/>
                    </a:defRPr>
                  </a:lvl3pPr>
                  <a:lvl4pPr marL="1600200" indent="-228600" defTabSz="684213">
                    <a:buFont typeface="Arial" charset="0"/>
                    <a:defRPr>
                      <a:solidFill>
                        <a:schemeClr val="tx1"/>
                      </a:solidFill>
                      <a:latin typeface="Arial" charset="0"/>
                      <a:ea typeface="宋体" charset="0"/>
                    </a:defRPr>
                  </a:lvl4pPr>
                  <a:lvl5pPr marL="2057400" indent="-228600" defTabSz="684213">
                    <a:buFont typeface="Arial" charset="0"/>
                    <a:defRPr>
                      <a:solidFill>
                        <a:schemeClr val="tx1"/>
                      </a:solidFill>
                      <a:latin typeface="Arial" charset="0"/>
                      <a:ea typeface="宋体" charset="0"/>
                    </a:defRPr>
                  </a:lvl5pPr>
                  <a:lvl6pPr marL="2514600" indent="-228600" defTabSz="684213"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defTabSz="684213"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defTabSz="684213"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defTabSz="684213"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150000"/>
                    </a:lnSpc>
                    <a:buFontTx/>
                    <a:buNone/>
                    <a:defRPr/>
                  </a:pPr>
                  <a:r>
                    <a:rPr lang="zh-CN" altLang="en-US" sz="1000" b="1" dirty="0">
                      <a:solidFill>
                        <a:srgbClr val="FFFFFF"/>
                      </a:solidFill>
                      <a:latin typeface="微软雅黑" charset="0"/>
                      <a:ea typeface="微软雅黑" charset="0"/>
                      <a:cs typeface="微软雅黑" charset="0"/>
                    </a:rPr>
                    <a:t>激活四大资源</a:t>
                  </a:r>
                  <a:endParaRPr lang="en-US" altLang="zh-CN" sz="1000" b="1" dirty="0">
                    <a:solidFill>
                      <a:srgbClr val="FFFFFF"/>
                    </a:solidFill>
                    <a:latin typeface="微软雅黑" charset="0"/>
                    <a:ea typeface="微软雅黑" charset="0"/>
                    <a:cs typeface="微软雅黑" charset="0"/>
                  </a:endParaRPr>
                </a:p>
                <a:p>
                  <a:pPr algn="ctr">
                    <a:lnSpc>
                      <a:spcPct val="150000"/>
                    </a:lnSpc>
                    <a:buFontTx/>
                    <a:buNone/>
                    <a:defRPr/>
                  </a:pPr>
                  <a:r>
                    <a:rPr lang="zh-CN" altLang="en-US" sz="1238" dirty="0">
                      <a:solidFill>
                        <a:srgbClr val="FFFFFF"/>
                      </a:solidFill>
                      <a:latin typeface="微软雅黑" charset="0"/>
                      <a:ea typeface="微软雅黑" charset="0"/>
                      <a:cs typeface="微软雅黑" charset="0"/>
                    </a:rPr>
                    <a:t>实体店铺、既有商品、店内导购、</a:t>
                  </a:r>
                  <a:r>
                    <a:rPr lang="en-US" altLang="zh-CN" sz="1238" dirty="0">
                      <a:solidFill>
                        <a:srgbClr val="FFFFFF"/>
                      </a:solidFill>
                      <a:latin typeface="微软雅黑" charset="0"/>
                      <a:ea typeface="微软雅黑" charset="0"/>
                      <a:cs typeface="微软雅黑" charset="0"/>
                    </a:rPr>
                    <a:t>VIP</a:t>
                  </a:r>
                  <a:r>
                    <a:rPr lang="zh-CN" altLang="en-US" sz="1238" dirty="0">
                      <a:solidFill>
                        <a:srgbClr val="FFFFFF"/>
                      </a:solidFill>
                      <a:latin typeface="微软雅黑" charset="0"/>
                      <a:ea typeface="微软雅黑" charset="0"/>
                      <a:cs typeface="微软雅黑" charset="0"/>
                    </a:rPr>
                    <a:t>会员</a:t>
                  </a:r>
                </a:p>
              </p:txBody>
            </p:sp>
            <p:grpSp>
              <p:nvGrpSpPr>
                <p:cNvPr id="30" name="组合 37">
                  <a:extLst>
                    <a:ext uri="{FF2B5EF4-FFF2-40B4-BE49-F238E27FC236}">
                      <a16:creationId xmlns:a16="http://schemas.microsoft.com/office/drawing/2014/main" id="{4D25AE4C-ECF6-4CA1-9D53-D2C0BEAC243D}"/>
                    </a:ext>
                  </a:extLst>
                </p:cNvPr>
                <p:cNvGrpSpPr>
                  <a:grpSpLocks/>
                </p:cNvGrpSpPr>
                <p:nvPr/>
              </p:nvGrpSpPr>
              <p:grpSpPr bwMode="auto">
                <a:xfrm>
                  <a:off x="3344925" y="845344"/>
                  <a:ext cx="2316045" cy="2318147"/>
                  <a:chOff x="3165590" y="928676"/>
                  <a:chExt cx="2315769" cy="2317804"/>
                </a:xfrm>
              </p:grpSpPr>
              <p:sp>
                <p:nvSpPr>
                  <p:cNvPr id="35" name="右箭头 7">
                    <a:extLst>
                      <a:ext uri="{FF2B5EF4-FFF2-40B4-BE49-F238E27FC236}">
                        <a16:creationId xmlns:a16="http://schemas.microsoft.com/office/drawing/2014/main" id="{90F9730F-82D6-48BD-9495-0534FB219DBA}"/>
                      </a:ext>
                    </a:extLst>
                  </p:cNvPr>
                  <p:cNvSpPr>
                    <a:spLocks noChangeArrowheads="1"/>
                  </p:cNvSpPr>
                  <p:nvPr/>
                </p:nvSpPr>
                <p:spPr bwMode="auto">
                  <a:xfrm>
                    <a:off x="3165590" y="2010794"/>
                    <a:ext cx="420616" cy="485703"/>
                  </a:xfrm>
                  <a:prstGeom prst="rightArrow">
                    <a:avLst>
                      <a:gd name="adj1" fmla="val 57380"/>
                      <a:gd name="adj2" fmla="val 64546"/>
                    </a:avLst>
                  </a:prstGeom>
                  <a:solidFill>
                    <a:srgbClr val="7F7F7F"/>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1921">
                      <a:defRPr/>
                    </a:pPr>
                    <a:endParaRPr lang="zh-CN" altLang="en-US" sz="1238">
                      <a:solidFill>
                        <a:prstClr val="black"/>
                      </a:solidFill>
                      <a:latin typeface="Calibri"/>
                      <a:ea typeface="宋体"/>
                    </a:endParaRPr>
                  </a:p>
                </p:txBody>
              </p:sp>
              <p:grpSp>
                <p:nvGrpSpPr>
                  <p:cNvPr id="36" name="组合 39">
                    <a:extLst>
                      <a:ext uri="{FF2B5EF4-FFF2-40B4-BE49-F238E27FC236}">
                        <a16:creationId xmlns:a16="http://schemas.microsoft.com/office/drawing/2014/main" id="{F4C7B420-C6D3-4D3B-AF1C-D60F43C24F40}"/>
                      </a:ext>
                    </a:extLst>
                  </p:cNvPr>
                  <p:cNvGrpSpPr>
                    <a:grpSpLocks/>
                  </p:cNvGrpSpPr>
                  <p:nvPr/>
                </p:nvGrpSpPr>
                <p:grpSpPr bwMode="auto">
                  <a:xfrm>
                    <a:off x="3843784" y="928676"/>
                    <a:ext cx="1395413" cy="2317804"/>
                    <a:chOff x="5516754" y="1312366"/>
                    <a:chExt cx="974187" cy="1986083"/>
                  </a:xfrm>
                </p:grpSpPr>
                <p:grpSp>
                  <p:nvGrpSpPr>
                    <p:cNvPr id="38" name="组合 23">
                      <a:extLst>
                        <a:ext uri="{FF2B5EF4-FFF2-40B4-BE49-F238E27FC236}">
                          <a16:creationId xmlns:a16="http://schemas.microsoft.com/office/drawing/2014/main" id="{99A94953-A98D-4307-89F2-62F61AD8D918}"/>
                        </a:ext>
                      </a:extLst>
                    </p:cNvPr>
                    <p:cNvGrpSpPr>
                      <a:grpSpLocks/>
                    </p:cNvGrpSpPr>
                    <p:nvPr/>
                  </p:nvGrpSpPr>
                  <p:grpSpPr bwMode="auto">
                    <a:xfrm>
                      <a:off x="5516754" y="1312366"/>
                      <a:ext cx="974187" cy="1986083"/>
                      <a:chOff x="3479667" y="258887"/>
                      <a:chExt cx="2184665" cy="4453898"/>
                    </a:xfrm>
                  </p:grpSpPr>
                  <p:grpSp>
                    <p:nvGrpSpPr>
                      <p:cNvPr id="40" name="组合 25">
                        <a:extLst>
                          <a:ext uri="{FF2B5EF4-FFF2-40B4-BE49-F238E27FC236}">
                            <a16:creationId xmlns:a16="http://schemas.microsoft.com/office/drawing/2014/main" id="{4716F980-3EB7-4731-8C43-5F592AB537FD}"/>
                          </a:ext>
                        </a:extLst>
                      </p:cNvPr>
                      <p:cNvGrpSpPr>
                        <a:grpSpLocks/>
                      </p:cNvGrpSpPr>
                      <p:nvPr/>
                    </p:nvGrpSpPr>
                    <p:grpSpPr bwMode="auto">
                      <a:xfrm>
                        <a:off x="3479667" y="258887"/>
                        <a:ext cx="2184665" cy="4453898"/>
                        <a:chOff x="1270898" y="1498479"/>
                        <a:chExt cx="1396676" cy="2847417"/>
                      </a:xfrm>
                    </p:grpSpPr>
                    <p:grpSp>
                      <p:nvGrpSpPr>
                        <p:cNvPr id="42" name="组合 27">
                          <a:extLst>
                            <a:ext uri="{FF2B5EF4-FFF2-40B4-BE49-F238E27FC236}">
                              <a16:creationId xmlns:a16="http://schemas.microsoft.com/office/drawing/2014/main" id="{B720C0E6-B940-4ADF-A855-4175E5BB2207}"/>
                            </a:ext>
                          </a:extLst>
                        </p:cNvPr>
                        <p:cNvGrpSpPr>
                          <a:grpSpLocks/>
                        </p:cNvGrpSpPr>
                        <p:nvPr/>
                      </p:nvGrpSpPr>
                      <p:grpSpPr bwMode="auto">
                        <a:xfrm>
                          <a:off x="1270898" y="1498479"/>
                          <a:ext cx="1396676" cy="2847417"/>
                          <a:chOff x="1188395" y="-62516"/>
                          <a:chExt cx="2148864" cy="4380911"/>
                        </a:xfrm>
                      </p:grpSpPr>
                      <p:grpSp>
                        <p:nvGrpSpPr>
                          <p:cNvPr id="60" name="组合 29">
                            <a:extLst>
                              <a:ext uri="{FF2B5EF4-FFF2-40B4-BE49-F238E27FC236}">
                                <a16:creationId xmlns:a16="http://schemas.microsoft.com/office/drawing/2014/main" id="{D0A2688A-6B3C-41D4-8A49-E8617E252EE3}"/>
                              </a:ext>
                            </a:extLst>
                          </p:cNvPr>
                          <p:cNvGrpSpPr>
                            <a:grpSpLocks/>
                          </p:cNvGrpSpPr>
                          <p:nvPr/>
                        </p:nvGrpSpPr>
                        <p:grpSpPr bwMode="auto">
                          <a:xfrm>
                            <a:off x="1188395" y="-62516"/>
                            <a:ext cx="2148864" cy="4380911"/>
                            <a:chOff x="2816880" y="232337"/>
                            <a:chExt cx="2148864" cy="4380911"/>
                          </a:xfrm>
                        </p:grpSpPr>
                        <p:grpSp>
                          <p:nvGrpSpPr>
                            <p:cNvPr id="62" name="组合 31">
                              <a:extLst>
                                <a:ext uri="{FF2B5EF4-FFF2-40B4-BE49-F238E27FC236}">
                                  <a16:creationId xmlns:a16="http://schemas.microsoft.com/office/drawing/2014/main" id="{B9763ED3-BA16-4B78-AD2F-1D9D2F7209C6}"/>
                                </a:ext>
                              </a:extLst>
                            </p:cNvPr>
                            <p:cNvGrpSpPr>
                              <a:grpSpLocks/>
                            </p:cNvGrpSpPr>
                            <p:nvPr/>
                          </p:nvGrpSpPr>
                          <p:grpSpPr bwMode="auto">
                            <a:xfrm>
                              <a:off x="2816880" y="232337"/>
                              <a:ext cx="2148864" cy="4380911"/>
                              <a:chOff x="757289" y="147616"/>
                              <a:chExt cx="2148864" cy="4380911"/>
                            </a:xfrm>
                          </p:grpSpPr>
                          <p:grpSp>
                            <p:nvGrpSpPr>
                              <p:cNvPr id="64" name="组合 33">
                                <a:extLst>
                                  <a:ext uri="{FF2B5EF4-FFF2-40B4-BE49-F238E27FC236}">
                                    <a16:creationId xmlns:a16="http://schemas.microsoft.com/office/drawing/2014/main" id="{3D62A80B-1104-4C25-A023-CD3F71E7519B}"/>
                                  </a:ext>
                                </a:extLst>
                              </p:cNvPr>
                              <p:cNvGrpSpPr>
                                <a:grpSpLocks/>
                              </p:cNvGrpSpPr>
                              <p:nvPr/>
                            </p:nvGrpSpPr>
                            <p:grpSpPr bwMode="auto">
                              <a:xfrm>
                                <a:off x="757289" y="147616"/>
                                <a:ext cx="2148864" cy="4380911"/>
                                <a:chOff x="2816836" y="232338"/>
                                <a:chExt cx="2148864" cy="4380911"/>
                              </a:xfrm>
                            </p:grpSpPr>
                            <p:sp>
                              <p:nvSpPr>
                                <p:cNvPr id="66" name="流程图: 可选过程 53">
                                  <a:extLst>
                                    <a:ext uri="{FF2B5EF4-FFF2-40B4-BE49-F238E27FC236}">
                                      <a16:creationId xmlns:a16="http://schemas.microsoft.com/office/drawing/2014/main" id="{D7D28DC0-2CE4-4295-859E-F7C289F09F3C}"/>
                                    </a:ext>
                                  </a:extLst>
                                </p:cNvPr>
                                <p:cNvSpPr>
                                  <a:spLocks noChangeArrowheads="1"/>
                                </p:cNvSpPr>
                                <p:nvPr/>
                              </p:nvSpPr>
                              <p:spPr bwMode="auto">
                                <a:xfrm>
                                  <a:off x="4260702" y="232338"/>
                                  <a:ext cx="393524" cy="76503"/>
                                </a:xfrm>
                                <a:prstGeom prst="flowChartAlternateProcess">
                                  <a:avLst/>
                                </a:prstGeom>
                                <a:solidFill>
                                  <a:srgbClr val="262626"/>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0943"/>
                                  <a:endParaRPr lang="zh-CN" altLang="en-US" sz="1238">
                                    <a:solidFill>
                                      <a:srgbClr val="000000"/>
                                    </a:solidFill>
                                    <a:latin typeface="Calibri" charset="0"/>
                                  </a:endParaRPr>
                                </a:p>
                              </p:txBody>
                            </p:sp>
                            <p:sp>
                              <p:nvSpPr>
                                <p:cNvPr id="67" name="流程图: 终止 54">
                                  <a:extLst>
                                    <a:ext uri="{FF2B5EF4-FFF2-40B4-BE49-F238E27FC236}">
                                      <a16:creationId xmlns:a16="http://schemas.microsoft.com/office/drawing/2014/main" id="{D970EF77-0C5D-4DEF-B97C-F813481321B5}"/>
                                    </a:ext>
                                  </a:extLst>
                                </p:cNvPr>
                                <p:cNvSpPr>
                                  <a:spLocks noChangeArrowheads="1"/>
                                </p:cNvSpPr>
                                <p:nvPr/>
                              </p:nvSpPr>
                              <p:spPr bwMode="auto">
                                <a:xfrm>
                                  <a:off x="2816148" y="866861"/>
                                  <a:ext cx="51330" cy="222759"/>
                                </a:xfrm>
                                <a:prstGeom prst="flowChartTerminator">
                                  <a:avLst/>
                                </a:prstGeom>
                                <a:solidFill>
                                  <a:srgbClr val="262626"/>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0943"/>
                                  <a:endParaRPr lang="zh-CN" altLang="en-US" sz="1238">
                                    <a:solidFill>
                                      <a:srgbClr val="000000"/>
                                    </a:solidFill>
                                    <a:latin typeface="Calibri" charset="0"/>
                                  </a:endParaRPr>
                                </a:p>
                              </p:txBody>
                            </p:sp>
                            <p:sp>
                              <p:nvSpPr>
                                <p:cNvPr id="68" name="流程图: 终止 55">
                                  <a:extLst>
                                    <a:ext uri="{FF2B5EF4-FFF2-40B4-BE49-F238E27FC236}">
                                      <a16:creationId xmlns:a16="http://schemas.microsoft.com/office/drawing/2014/main" id="{A5774A40-60FB-4D44-8F9D-FD9BF096AA71}"/>
                                    </a:ext>
                                  </a:extLst>
                                </p:cNvPr>
                                <p:cNvSpPr>
                                  <a:spLocks noChangeArrowheads="1"/>
                                </p:cNvSpPr>
                                <p:nvPr/>
                              </p:nvSpPr>
                              <p:spPr bwMode="auto">
                                <a:xfrm>
                                  <a:off x="2816148" y="1312378"/>
                                  <a:ext cx="53774" cy="166506"/>
                                </a:xfrm>
                                <a:prstGeom prst="flowChartTerminator">
                                  <a:avLst/>
                                </a:prstGeom>
                                <a:solidFill>
                                  <a:srgbClr val="262626"/>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0943"/>
                                  <a:endParaRPr lang="zh-CN" altLang="en-US" sz="1238">
                                    <a:solidFill>
                                      <a:srgbClr val="000000"/>
                                    </a:solidFill>
                                    <a:latin typeface="Calibri" charset="0"/>
                                  </a:endParaRPr>
                                </a:p>
                              </p:txBody>
                            </p:sp>
                            <p:sp>
                              <p:nvSpPr>
                                <p:cNvPr id="69" name="流程图: 终止 56">
                                  <a:extLst>
                                    <a:ext uri="{FF2B5EF4-FFF2-40B4-BE49-F238E27FC236}">
                                      <a16:creationId xmlns:a16="http://schemas.microsoft.com/office/drawing/2014/main" id="{FDB2F25F-C656-4414-8E51-0801DB0A3DF0}"/>
                                    </a:ext>
                                  </a:extLst>
                                </p:cNvPr>
                                <p:cNvSpPr>
                                  <a:spLocks noChangeArrowheads="1"/>
                                </p:cNvSpPr>
                                <p:nvPr/>
                              </p:nvSpPr>
                              <p:spPr bwMode="auto">
                                <a:xfrm>
                                  <a:off x="2816148" y="1683642"/>
                                  <a:ext cx="56219" cy="168755"/>
                                </a:xfrm>
                                <a:prstGeom prst="flowChartTerminator">
                                  <a:avLst/>
                                </a:prstGeom>
                                <a:solidFill>
                                  <a:srgbClr val="262626"/>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0943"/>
                                  <a:endParaRPr lang="zh-CN" altLang="en-US" sz="1238">
                                    <a:solidFill>
                                      <a:srgbClr val="000000"/>
                                    </a:solidFill>
                                    <a:latin typeface="Calibri" charset="0"/>
                                  </a:endParaRPr>
                                </a:p>
                              </p:txBody>
                            </p:sp>
                            <p:sp>
                              <p:nvSpPr>
                                <p:cNvPr id="70" name="圆角矩形 57">
                                  <a:extLst>
                                    <a:ext uri="{FF2B5EF4-FFF2-40B4-BE49-F238E27FC236}">
                                      <a16:creationId xmlns:a16="http://schemas.microsoft.com/office/drawing/2014/main" id="{6EAC026C-18A5-48E0-BA23-1B2CB7FE15A3}"/>
                                    </a:ext>
                                  </a:extLst>
                                </p:cNvPr>
                                <p:cNvSpPr>
                                  <a:spLocks noChangeArrowheads="1"/>
                                </p:cNvSpPr>
                                <p:nvPr/>
                              </p:nvSpPr>
                              <p:spPr bwMode="auto">
                                <a:xfrm>
                                  <a:off x="2845479" y="259339"/>
                                  <a:ext cx="2119168" cy="4353910"/>
                                </a:xfrm>
                                <a:prstGeom prst="roundRect">
                                  <a:avLst>
                                    <a:gd name="adj" fmla="val 11912"/>
                                  </a:avLst>
                                </a:prstGeom>
                                <a:solidFill>
                                  <a:srgbClr val="0D0D0D"/>
                                </a:solidFill>
                                <a:ln w="25400">
                                  <a:solidFill>
                                    <a:srgbClr val="D9D9D9"/>
                                  </a:solidFill>
                                  <a:round/>
                                  <a:headEnd/>
                                  <a:tailEnd/>
                                </a:ln>
                              </p:spPr>
                              <p:txBody>
                                <a:bodyPr anchor="ctr"/>
                                <a:lstStyle/>
                                <a:p>
                                  <a:pPr defTabSz="610943"/>
                                  <a:endParaRPr lang="zh-CN" altLang="en-US" sz="1238">
                                    <a:solidFill>
                                      <a:srgbClr val="000000"/>
                                    </a:solidFill>
                                    <a:latin typeface="Calibri" charset="0"/>
                                  </a:endParaRPr>
                                </a:p>
                              </p:txBody>
                            </p:sp>
                          </p:grpSp>
                          <p:sp>
                            <p:nvSpPr>
                              <p:cNvPr id="65" name="椭圆 52">
                                <a:extLst>
                                  <a:ext uri="{FF2B5EF4-FFF2-40B4-BE49-F238E27FC236}">
                                    <a16:creationId xmlns:a16="http://schemas.microsoft.com/office/drawing/2014/main" id="{5577D7C0-FF00-466C-8580-4D8B1414688A}"/>
                                  </a:ext>
                                </a:extLst>
                              </p:cNvPr>
                              <p:cNvSpPr>
                                <a:spLocks noChangeArrowheads="1"/>
                              </p:cNvSpPr>
                              <p:nvPr/>
                            </p:nvSpPr>
                            <p:spPr bwMode="auto">
                              <a:xfrm>
                                <a:off x="1832072" y="350123"/>
                                <a:ext cx="61107" cy="63002"/>
                              </a:xfrm>
                              <a:prstGeom prst="ellipse">
                                <a:avLst/>
                              </a:prstGeom>
                              <a:solidFill>
                                <a:srgbClr val="BFBFBF"/>
                              </a:solidFill>
                              <a:ln>
                                <a:noFill/>
                              </a:ln>
                              <a:extLst>
                                <a:ext uri="{91240B29-F687-4f45-9708-019B960494DF}">
                                  <a14:hiddenLine xmlns:a14="http://schemas.microsoft.com/office/drawing/2010/main" xmlns="" w="25400">
                                    <a:solidFill>
                                      <a:srgbClr val="000000"/>
                                    </a:solidFill>
                                    <a:round/>
                                    <a:headEnd/>
                                    <a:tailEnd/>
                                  </a14:hiddenLine>
                                </a:ext>
                              </a:extLst>
                            </p:spPr>
                            <p:txBody>
                              <a:bodyPr anchor="ctr"/>
                              <a:lstStyle/>
                              <a:p>
                                <a:pPr defTabSz="610943"/>
                                <a:endParaRPr lang="zh-CN" altLang="en-US" sz="1238">
                                  <a:solidFill>
                                    <a:srgbClr val="000000"/>
                                  </a:solidFill>
                                  <a:latin typeface="Calibri" charset="0"/>
                                </a:endParaRPr>
                              </a:p>
                            </p:txBody>
                          </p:sp>
                        </p:grpSp>
                        <p:sp>
                          <p:nvSpPr>
                            <p:cNvPr id="63" name="圆角矩形 50">
                              <a:extLst>
                                <a:ext uri="{FF2B5EF4-FFF2-40B4-BE49-F238E27FC236}">
                                  <a16:creationId xmlns:a16="http://schemas.microsoft.com/office/drawing/2014/main" id="{DE522E3D-605B-4154-AE36-8237B9AF239D}"/>
                                </a:ext>
                              </a:extLst>
                            </p:cNvPr>
                            <p:cNvSpPr>
                              <a:spLocks noChangeArrowheads="1"/>
                            </p:cNvSpPr>
                            <p:nvPr/>
                          </p:nvSpPr>
                          <p:spPr bwMode="auto">
                            <a:xfrm>
                              <a:off x="3745008" y="608101"/>
                              <a:ext cx="337307" cy="60752"/>
                            </a:xfrm>
                            <a:prstGeom prst="roundRect">
                              <a:avLst>
                                <a:gd name="adj" fmla="val 16667"/>
                              </a:avLst>
                            </a:prstGeom>
                            <a:solidFill>
                              <a:srgbClr val="BFBFBF"/>
                            </a:solidFill>
                            <a:ln>
                              <a:noFill/>
                            </a:ln>
                            <a:extLst>
                              <a:ext uri="{91240B29-F687-4f45-9708-019B960494DF}">
                                <a14:hiddenLine xmlns:a14="http://schemas.microsoft.com/office/drawing/2010/main" xmlns="" w="25400">
                                  <a:solidFill>
                                    <a:srgbClr val="000000"/>
                                  </a:solidFill>
                                  <a:round/>
                                  <a:headEnd/>
                                  <a:tailEnd/>
                                </a14:hiddenLine>
                              </a:ext>
                            </a:extLst>
                          </p:spPr>
                          <p:txBody>
                            <a:bodyPr anchor="ctr"/>
                            <a:lstStyle/>
                            <a:p>
                              <a:pPr defTabSz="610943"/>
                              <a:endParaRPr lang="zh-CN" altLang="en-US" sz="1238">
                                <a:solidFill>
                                  <a:srgbClr val="000000"/>
                                </a:solidFill>
                                <a:latin typeface="Calibri" charset="0"/>
                              </a:endParaRPr>
                            </a:p>
                          </p:txBody>
                        </p:sp>
                      </p:grpSp>
                      <p:sp>
                        <p:nvSpPr>
                          <p:cNvPr id="61" name="椭圆 48">
                            <a:extLst>
                              <a:ext uri="{FF2B5EF4-FFF2-40B4-BE49-F238E27FC236}">
                                <a16:creationId xmlns:a16="http://schemas.microsoft.com/office/drawing/2014/main" id="{9D178BA6-6958-418E-9A5B-33AD79ED4D72}"/>
                              </a:ext>
                            </a:extLst>
                          </p:cNvPr>
                          <p:cNvSpPr>
                            <a:spLocks noChangeArrowheads="1"/>
                          </p:cNvSpPr>
                          <p:nvPr/>
                        </p:nvSpPr>
                        <p:spPr bwMode="auto">
                          <a:xfrm>
                            <a:off x="2131188" y="3938130"/>
                            <a:ext cx="290867" cy="288011"/>
                          </a:xfrm>
                          <a:prstGeom prst="ellipse">
                            <a:avLst/>
                          </a:prstGeom>
                          <a:solidFill>
                            <a:srgbClr val="262626"/>
                          </a:solidFill>
                          <a:ln>
                            <a:noFill/>
                          </a:ln>
                          <a:extLst>
                            <a:ext uri="{91240B29-F687-4f45-9708-019B960494DF}">
                              <a14:hiddenLine xmlns:a14="http://schemas.microsoft.com/office/drawing/2010/main" xmlns="" w="25400">
                                <a:solidFill>
                                  <a:srgbClr val="000000"/>
                                </a:solidFill>
                                <a:round/>
                                <a:headEnd/>
                                <a:tailEnd/>
                              </a14:hiddenLine>
                            </a:ext>
                          </a:extLst>
                        </p:spPr>
                        <p:txBody>
                          <a:bodyPr anchor="ctr"/>
                          <a:lstStyle/>
                          <a:p>
                            <a:pPr defTabSz="610943"/>
                            <a:endParaRPr lang="zh-CN" altLang="en-US" sz="1238">
                              <a:solidFill>
                                <a:srgbClr val="000000"/>
                              </a:solidFill>
                              <a:latin typeface="Calibri" charset="0"/>
                            </a:endParaRPr>
                          </a:p>
                        </p:txBody>
                      </p:sp>
                    </p:grpSp>
                    <p:sp>
                      <p:nvSpPr>
                        <p:cNvPr id="59" name="矩形 46">
                          <a:extLst>
                            <a:ext uri="{FF2B5EF4-FFF2-40B4-BE49-F238E27FC236}">
                              <a16:creationId xmlns:a16="http://schemas.microsoft.com/office/drawing/2014/main" id="{960D53C3-5738-4A40-9C2C-69258876E46B}"/>
                            </a:ext>
                          </a:extLst>
                        </p:cNvPr>
                        <p:cNvSpPr>
                          <a:spLocks noChangeArrowheads="1"/>
                        </p:cNvSpPr>
                        <p:nvPr/>
                      </p:nvSpPr>
                      <p:spPr bwMode="auto">
                        <a:xfrm>
                          <a:off x="1356239" y="1859708"/>
                          <a:ext cx="1237572" cy="2179071"/>
                        </a:xfrm>
                        <a:prstGeom prst="rect">
                          <a:avLst/>
                        </a:prstGeom>
                        <a:solidFill>
                          <a:srgbClr val="404040"/>
                        </a:solidFill>
                        <a:ln w="25400">
                          <a:solidFill>
                            <a:srgbClr val="262626"/>
                          </a:solidFill>
                          <a:miter lim="800000"/>
                          <a:headEnd/>
                          <a:tailEnd/>
                        </a:ln>
                      </p:spPr>
                      <p:txBody>
                        <a:bodyPr anchor="ctr"/>
                        <a:lstStyle/>
                        <a:p>
                          <a:pPr defTabSz="610943"/>
                          <a:endParaRPr lang="zh-CN" altLang="en-US" sz="1238">
                            <a:solidFill>
                              <a:srgbClr val="000000"/>
                            </a:solidFill>
                            <a:latin typeface="Calibri" charset="0"/>
                          </a:endParaRPr>
                        </a:p>
                      </p:txBody>
                    </p:sp>
                  </p:grpSp>
                  <p:pic>
                    <p:nvPicPr>
                      <p:cNvPr id="41" name="图片 26">
                        <a:extLst>
                          <a:ext uri="{FF2B5EF4-FFF2-40B4-BE49-F238E27FC236}">
                            <a16:creationId xmlns:a16="http://schemas.microsoft.com/office/drawing/2014/main" id="{768978D6-8199-4AD1-8905-BDF8F74216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8096" y="852168"/>
                        <a:ext cx="1888122" cy="3351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9" name="矩形 42">
                      <a:extLst>
                        <a:ext uri="{FF2B5EF4-FFF2-40B4-BE49-F238E27FC236}">
                          <a16:creationId xmlns:a16="http://schemas.microsoft.com/office/drawing/2014/main" id="{3B6F6ABF-20A8-459C-A1EC-E6997D73804A}"/>
                        </a:ext>
                      </a:extLst>
                    </p:cNvPr>
                    <p:cNvSpPr>
                      <a:spLocks noChangeArrowheads="1"/>
                    </p:cNvSpPr>
                    <p:nvPr/>
                  </p:nvSpPr>
                  <p:spPr bwMode="auto">
                    <a:xfrm>
                      <a:off x="5586253" y="1576565"/>
                      <a:ext cx="842157" cy="1494407"/>
                    </a:xfrm>
                    <a:prstGeom prst="rect">
                      <a:avLst/>
                    </a:prstGeom>
                    <a:solidFill>
                      <a:schemeClr val="tx1">
                        <a:lumMod val="50000"/>
                        <a:lumOff val="50000"/>
                        <a:alpha val="78822"/>
                      </a:schemeClr>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anchor="ctr"/>
                    <a:lstStyle/>
                    <a:p>
                      <a:pPr defTabSz="610943"/>
                      <a:endParaRPr lang="zh-CN" altLang="en-US" sz="1238">
                        <a:solidFill>
                          <a:srgbClr val="000000"/>
                        </a:solidFill>
                        <a:latin typeface="Calibri" charset="0"/>
                      </a:endParaRPr>
                    </a:p>
                  </p:txBody>
                </p:sp>
              </p:grpSp>
              <p:sp>
                <p:nvSpPr>
                  <p:cNvPr id="37" name="椭圆 36">
                    <a:extLst>
                      <a:ext uri="{FF2B5EF4-FFF2-40B4-BE49-F238E27FC236}">
                        <a16:creationId xmlns:a16="http://schemas.microsoft.com/office/drawing/2014/main" id="{9267E728-1F50-4C4A-AE7C-C3B239A546FE}"/>
                      </a:ext>
                    </a:extLst>
                  </p:cNvPr>
                  <p:cNvSpPr/>
                  <p:nvPr/>
                </p:nvSpPr>
                <p:spPr>
                  <a:xfrm>
                    <a:off x="3632236" y="1867940"/>
                    <a:ext cx="1849123" cy="770220"/>
                  </a:xfrm>
                  <a:prstGeom prst="ellipse">
                    <a:avLst/>
                  </a:prstGeom>
                  <a:solidFill>
                    <a:sysClr val="windowText" lastClr="000000">
                      <a:lumMod val="50000"/>
                      <a:lumOff val="50000"/>
                    </a:sysClr>
                  </a:solidFill>
                  <a:ln w="25400" cap="flat" cmpd="sng" algn="ctr">
                    <a:solidFill>
                      <a:srgbClr val="4F81BD">
                        <a:shade val="50000"/>
                      </a:srgbClr>
                    </a:solidFill>
                    <a:prstDash val="solid"/>
                  </a:ln>
                  <a:effectLst/>
                </p:spPr>
                <p:txBody>
                  <a:bodyPr anchor="ctr"/>
                  <a:lstStyle/>
                  <a:p>
                    <a:pPr algn="ctr" defTabSz="815044">
                      <a:lnSpc>
                        <a:spcPts val="2054"/>
                      </a:lnSpc>
                      <a:defRPr/>
                    </a:pPr>
                    <a:r>
                      <a:rPr lang="zh-CN" altLang="en-US" sz="1000" b="1" dirty="0">
                        <a:solidFill>
                          <a:srgbClr val="FFFFFF"/>
                        </a:solidFill>
                        <a:latin typeface="微软雅黑" charset="0"/>
                        <a:ea typeface="微软雅黑" charset="0"/>
                        <a:cs typeface="微软雅黑" charset="0"/>
                      </a:rPr>
                      <a:t>互联网</a:t>
                    </a:r>
                    <a:endParaRPr lang="en-US" altLang="zh-CN" sz="800" b="1" dirty="0">
                      <a:solidFill>
                        <a:srgbClr val="FFFFFF"/>
                      </a:solidFill>
                      <a:latin typeface="微软雅黑" charset="0"/>
                      <a:ea typeface="微软雅黑" charset="0"/>
                      <a:cs typeface="微软雅黑" charset="0"/>
                    </a:endParaRPr>
                  </a:p>
                  <a:p>
                    <a:pPr algn="ctr" defTabSz="815044">
                      <a:lnSpc>
                        <a:spcPts val="2054"/>
                      </a:lnSpc>
                      <a:defRPr/>
                    </a:pPr>
                    <a:r>
                      <a:rPr lang="en-US" altLang="zh-CN" sz="2138" b="1" dirty="0">
                        <a:solidFill>
                          <a:srgbClr val="FF0000"/>
                        </a:solidFill>
                        <a:effectLst>
                          <a:outerShdw blurRad="38100" dist="38100" dir="2700000" algn="tl">
                            <a:srgbClr val="000000"/>
                          </a:outerShdw>
                        </a:effectLst>
                        <a:latin typeface="微软雅黑" charset="0"/>
                        <a:ea typeface="微软雅黑" charset="0"/>
                        <a:cs typeface="微软雅黑" charset="0"/>
                      </a:rPr>
                      <a:t>+</a:t>
                    </a:r>
                  </a:p>
                  <a:p>
                    <a:pPr algn="ctr" defTabSz="815044">
                      <a:lnSpc>
                        <a:spcPts val="2054"/>
                      </a:lnSpc>
                      <a:defRPr/>
                    </a:pPr>
                    <a:r>
                      <a:rPr lang="zh-CN" altLang="en-US" sz="1000" b="1" dirty="0">
                        <a:solidFill>
                          <a:srgbClr val="FFFFFF"/>
                        </a:solidFill>
                        <a:latin typeface="微软雅黑" charset="0"/>
                        <a:ea typeface="微软雅黑" charset="0"/>
                        <a:cs typeface="微软雅黑" charset="0"/>
                      </a:rPr>
                      <a:t>实体零售</a:t>
                    </a:r>
                  </a:p>
                </p:txBody>
              </p:sp>
            </p:grpSp>
            <p:pic>
              <p:nvPicPr>
                <p:cNvPr id="31" name="Picture 2" descr="C:\Users\Administrator\Desktop\22222.png">
                  <a:extLst>
                    <a:ext uri="{FF2B5EF4-FFF2-40B4-BE49-F238E27FC236}">
                      <a16:creationId xmlns:a16="http://schemas.microsoft.com/office/drawing/2014/main" id="{88EEDF44-6A4F-4D9B-9175-6A62DA264B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88" y="1012059"/>
                  <a:ext cx="2713805" cy="2227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文本框 10">
                  <a:extLst>
                    <a:ext uri="{FF2B5EF4-FFF2-40B4-BE49-F238E27FC236}">
                      <a16:creationId xmlns:a16="http://schemas.microsoft.com/office/drawing/2014/main" id="{2B7FC3D7-F27C-41CF-881A-965FC5BBD8D7}"/>
                    </a:ext>
                  </a:extLst>
                </p:cNvPr>
                <p:cNvSpPr txBox="1">
                  <a:spLocks noChangeArrowheads="1"/>
                </p:cNvSpPr>
                <p:nvPr/>
              </p:nvSpPr>
              <p:spPr bwMode="auto">
                <a:xfrm>
                  <a:off x="2393532" y="935831"/>
                  <a:ext cx="1183168" cy="369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kumimoji="1" sz="2400">
                      <a:solidFill>
                        <a:schemeClr val="tx1"/>
                      </a:solidFill>
                      <a:latin typeface="Arial" charset="0"/>
                      <a:ea typeface="宋体" charset="0"/>
                      <a:cs typeface="宋体" charset="0"/>
                    </a:defRPr>
                  </a:lvl1pPr>
                  <a:lvl2pPr marL="742950" indent="-285750" defTabSz="685800">
                    <a:defRPr kumimoji="1" sz="2400">
                      <a:solidFill>
                        <a:schemeClr val="tx1"/>
                      </a:solidFill>
                      <a:latin typeface="Arial" charset="0"/>
                      <a:ea typeface="宋体" charset="0"/>
                    </a:defRPr>
                  </a:lvl2pPr>
                  <a:lvl3pPr marL="1143000" indent="-228600" defTabSz="685800">
                    <a:defRPr kumimoji="1" sz="2400">
                      <a:solidFill>
                        <a:schemeClr val="tx1"/>
                      </a:solidFill>
                      <a:latin typeface="Arial" charset="0"/>
                      <a:ea typeface="宋体" charset="0"/>
                    </a:defRPr>
                  </a:lvl3pPr>
                  <a:lvl4pPr marL="1600200" indent="-228600" defTabSz="685800">
                    <a:defRPr kumimoji="1" sz="2400">
                      <a:solidFill>
                        <a:schemeClr val="tx1"/>
                      </a:solidFill>
                      <a:latin typeface="Arial" charset="0"/>
                      <a:ea typeface="宋体" charset="0"/>
                    </a:defRPr>
                  </a:lvl4pPr>
                  <a:lvl5pPr marL="2057400" indent="-228600" defTabSz="685800">
                    <a:defRPr kumimoji="1" sz="2400">
                      <a:solidFill>
                        <a:schemeClr val="tx1"/>
                      </a:solidFill>
                      <a:latin typeface="Arial" charset="0"/>
                      <a:ea typeface="宋体" charset="0"/>
                    </a:defRPr>
                  </a:lvl5pPr>
                  <a:lvl6pPr marL="2514600" indent="-228600" defTabSz="685800" fontAlgn="base">
                    <a:spcBef>
                      <a:spcPct val="0"/>
                    </a:spcBef>
                    <a:spcAft>
                      <a:spcPct val="0"/>
                    </a:spcAft>
                    <a:buFont typeface="Arial" charset="0"/>
                    <a:defRPr kumimoji="1" sz="2400">
                      <a:solidFill>
                        <a:schemeClr val="tx1"/>
                      </a:solidFill>
                      <a:latin typeface="Arial" charset="0"/>
                      <a:ea typeface="宋体" charset="0"/>
                    </a:defRPr>
                  </a:lvl6pPr>
                  <a:lvl7pPr marL="2971800" indent="-228600" defTabSz="685800" fontAlgn="base">
                    <a:spcBef>
                      <a:spcPct val="0"/>
                    </a:spcBef>
                    <a:spcAft>
                      <a:spcPct val="0"/>
                    </a:spcAft>
                    <a:buFont typeface="Arial" charset="0"/>
                    <a:defRPr kumimoji="1" sz="2400">
                      <a:solidFill>
                        <a:schemeClr val="tx1"/>
                      </a:solidFill>
                      <a:latin typeface="Arial" charset="0"/>
                      <a:ea typeface="宋体" charset="0"/>
                    </a:defRPr>
                  </a:lvl7pPr>
                  <a:lvl8pPr marL="3429000" indent="-228600" defTabSz="685800" fontAlgn="base">
                    <a:spcBef>
                      <a:spcPct val="0"/>
                    </a:spcBef>
                    <a:spcAft>
                      <a:spcPct val="0"/>
                    </a:spcAft>
                    <a:buFont typeface="Arial" charset="0"/>
                    <a:defRPr kumimoji="1" sz="2400">
                      <a:solidFill>
                        <a:schemeClr val="tx1"/>
                      </a:solidFill>
                      <a:latin typeface="Arial" charset="0"/>
                      <a:ea typeface="宋体" charset="0"/>
                    </a:defRPr>
                  </a:lvl8pPr>
                  <a:lvl9pPr marL="3886200" indent="-228600" defTabSz="685800" fontAlgn="base">
                    <a:spcBef>
                      <a:spcPct val="0"/>
                    </a:spcBef>
                    <a:spcAft>
                      <a:spcPct val="0"/>
                    </a:spcAft>
                    <a:buFont typeface="Arial" charset="0"/>
                    <a:defRPr kumimoji="1" sz="2400">
                      <a:solidFill>
                        <a:schemeClr val="tx1"/>
                      </a:solidFill>
                      <a:latin typeface="Arial" charset="0"/>
                      <a:ea typeface="宋体" charset="0"/>
                    </a:defRPr>
                  </a:lvl9pPr>
                </a:lstStyle>
                <a:p>
                  <a:pPr algn="ctr">
                    <a:buFontTx/>
                    <a:buNone/>
                  </a:pPr>
                  <a:r>
                    <a:rPr kumimoji="0" lang="zh-CN" altLang="en-US" sz="1400" dirty="0">
                      <a:solidFill>
                        <a:srgbClr val="000000"/>
                      </a:solidFill>
                      <a:latin typeface="微软雅黑" charset="0"/>
                      <a:ea typeface="微软雅黑" charset="0"/>
                      <a:cs typeface="微软雅黑" charset="0"/>
                    </a:rPr>
                    <a:t>到店顾客</a:t>
                  </a:r>
                </a:p>
              </p:txBody>
            </p:sp>
            <p:sp>
              <p:nvSpPr>
                <p:cNvPr id="33" name="文本框 11">
                  <a:extLst>
                    <a:ext uri="{FF2B5EF4-FFF2-40B4-BE49-F238E27FC236}">
                      <a16:creationId xmlns:a16="http://schemas.microsoft.com/office/drawing/2014/main" id="{68B05557-5C53-49E1-B7B3-43D42375E838}"/>
                    </a:ext>
                  </a:extLst>
                </p:cNvPr>
                <p:cNvSpPr txBox="1">
                  <a:spLocks noChangeArrowheads="1"/>
                </p:cNvSpPr>
                <p:nvPr/>
              </p:nvSpPr>
              <p:spPr bwMode="auto">
                <a:xfrm>
                  <a:off x="1353358" y="3269863"/>
                  <a:ext cx="1183168" cy="369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kumimoji="1" sz="2400">
                      <a:solidFill>
                        <a:schemeClr val="tx1"/>
                      </a:solidFill>
                      <a:latin typeface="Arial" charset="0"/>
                      <a:ea typeface="宋体" charset="0"/>
                      <a:cs typeface="宋体" charset="0"/>
                    </a:defRPr>
                  </a:lvl1pPr>
                  <a:lvl2pPr marL="742950" indent="-285750" defTabSz="685800">
                    <a:defRPr kumimoji="1" sz="2400">
                      <a:solidFill>
                        <a:schemeClr val="tx1"/>
                      </a:solidFill>
                      <a:latin typeface="Arial" charset="0"/>
                      <a:ea typeface="宋体" charset="0"/>
                    </a:defRPr>
                  </a:lvl2pPr>
                  <a:lvl3pPr marL="1143000" indent="-228600" defTabSz="685800">
                    <a:defRPr kumimoji="1" sz="2400">
                      <a:solidFill>
                        <a:schemeClr val="tx1"/>
                      </a:solidFill>
                      <a:latin typeface="Arial" charset="0"/>
                      <a:ea typeface="宋体" charset="0"/>
                    </a:defRPr>
                  </a:lvl3pPr>
                  <a:lvl4pPr marL="1600200" indent="-228600" defTabSz="685800">
                    <a:defRPr kumimoji="1" sz="2400">
                      <a:solidFill>
                        <a:schemeClr val="tx1"/>
                      </a:solidFill>
                      <a:latin typeface="Arial" charset="0"/>
                      <a:ea typeface="宋体" charset="0"/>
                    </a:defRPr>
                  </a:lvl4pPr>
                  <a:lvl5pPr marL="2057400" indent="-228600" defTabSz="685800">
                    <a:defRPr kumimoji="1" sz="2400">
                      <a:solidFill>
                        <a:schemeClr val="tx1"/>
                      </a:solidFill>
                      <a:latin typeface="Arial" charset="0"/>
                      <a:ea typeface="宋体" charset="0"/>
                    </a:defRPr>
                  </a:lvl5pPr>
                  <a:lvl6pPr marL="2514600" indent="-228600" defTabSz="685800" fontAlgn="base">
                    <a:spcBef>
                      <a:spcPct val="0"/>
                    </a:spcBef>
                    <a:spcAft>
                      <a:spcPct val="0"/>
                    </a:spcAft>
                    <a:buFont typeface="Arial" charset="0"/>
                    <a:defRPr kumimoji="1" sz="2400">
                      <a:solidFill>
                        <a:schemeClr val="tx1"/>
                      </a:solidFill>
                      <a:latin typeface="Arial" charset="0"/>
                      <a:ea typeface="宋体" charset="0"/>
                    </a:defRPr>
                  </a:lvl6pPr>
                  <a:lvl7pPr marL="2971800" indent="-228600" defTabSz="685800" fontAlgn="base">
                    <a:spcBef>
                      <a:spcPct val="0"/>
                    </a:spcBef>
                    <a:spcAft>
                      <a:spcPct val="0"/>
                    </a:spcAft>
                    <a:buFont typeface="Arial" charset="0"/>
                    <a:defRPr kumimoji="1" sz="2400">
                      <a:solidFill>
                        <a:schemeClr val="tx1"/>
                      </a:solidFill>
                      <a:latin typeface="Arial" charset="0"/>
                      <a:ea typeface="宋体" charset="0"/>
                    </a:defRPr>
                  </a:lvl7pPr>
                  <a:lvl8pPr marL="3429000" indent="-228600" defTabSz="685800" fontAlgn="base">
                    <a:spcBef>
                      <a:spcPct val="0"/>
                    </a:spcBef>
                    <a:spcAft>
                      <a:spcPct val="0"/>
                    </a:spcAft>
                    <a:buFont typeface="Arial" charset="0"/>
                    <a:defRPr kumimoji="1" sz="2400">
                      <a:solidFill>
                        <a:schemeClr val="tx1"/>
                      </a:solidFill>
                      <a:latin typeface="Arial" charset="0"/>
                      <a:ea typeface="宋体" charset="0"/>
                    </a:defRPr>
                  </a:lvl8pPr>
                  <a:lvl9pPr marL="3886200" indent="-228600" defTabSz="685800" fontAlgn="base">
                    <a:spcBef>
                      <a:spcPct val="0"/>
                    </a:spcBef>
                    <a:spcAft>
                      <a:spcPct val="0"/>
                    </a:spcAft>
                    <a:buFont typeface="Arial" charset="0"/>
                    <a:defRPr kumimoji="1" sz="2400">
                      <a:solidFill>
                        <a:schemeClr val="tx1"/>
                      </a:solidFill>
                      <a:latin typeface="Arial" charset="0"/>
                      <a:ea typeface="宋体" charset="0"/>
                    </a:defRPr>
                  </a:lvl9pPr>
                </a:lstStyle>
                <a:p>
                  <a:pPr algn="ctr">
                    <a:buFontTx/>
                    <a:buNone/>
                  </a:pPr>
                  <a:r>
                    <a:rPr kumimoji="0" lang="zh-CN" altLang="en-US" sz="1400" dirty="0">
                      <a:solidFill>
                        <a:srgbClr val="000000"/>
                      </a:solidFill>
                      <a:latin typeface="微软雅黑" charset="0"/>
                      <a:ea typeface="微软雅黑" charset="0"/>
                      <a:cs typeface="微软雅黑" charset="0"/>
                    </a:rPr>
                    <a:t>陈列商品</a:t>
                  </a:r>
                  <a:endParaRPr kumimoji="0" lang="en-US" altLang="zh-CN" sz="1400" dirty="0">
                    <a:solidFill>
                      <a:srgbClr val="000000"/>
                    </a:solidFill>
                    <a:latin typeface="微软雅黑" charset="0"/>
                    <a:ea typeface="微软雅黑" charset="0"/>
                    <a:cs typeface="微软雅黑" charset="0"/>
                  </a:endParaRPr>
                </a:p>
              </p:txBody>
            </p:sp>
            <p:pic>
              <p:nvPicPr>
                <p:cNvPr id="34" name="Picture 2">
                  <a:extLst>
                    <a:ext uri="{FF2B5EF4-FFF2-40B4-BE49-F238E27FC236}">
                      <a16:creationId xmlns:a16="http://schemas.microsoft.com/office/drawing/2014/main" id="{7A426FF1-814E-4310-BD4B-49F036210C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4597" y="3296045"/>
                  <a:ext cx="1236218" cy="677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sp>
          <p:nvSpPr>
            <p:cNvPr id="73" name="文本框 9">
              <a:extLst>
                <a:ext uri="{FF2B5EF4-FFF2-40B4-BE49-F238E27FC236}">
                  <a16:creationId xmlns:a16="http://schemas.microsoft.com/office/drawing/2014/main" id="{55A26ECB-750C-4BDF-8C1E-74EE1C4B114F}"/>
                </a:ext>
              </a:extLst>
            </p:cNvPr>
            <p:cNvSpPr txBox="1">
              <a:spLocks noChangeArrowheads="1"/>
            </p:cNvSpPr>
            <p:nvPr/>
          </p:nvSpPr>
          <p:spPr bwMode="auto">
            <a:xfrm>
              <a:off x="530355" y="1345274"/>
              <a:ext cx="118316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kumimoji="1" sz="2400">
                  <a:solidFill>
                    <a:schemeClr val="tx1"/>
                  </a:solidFill>
                  <a:latin typeface="Arial" charset="0"/>
                  <a:ea typeface="宋体" charset="0"/>
                  <a:cs typeface="宋体" charset="0"/>
                </a:defRPr>
              </a:lvl1pPr>
              <a:lvl2pPr marL="742950" indent="-285750" defTabSz="685800">
                <a:defRPr kumimoji="1" sz="2400">
                  <a:solidFill>
                    <a:schemeClr val="tx1"/>
                  </a:solidFill>
                  <a:latin typeface="Arial" charset="0"/>
                  <a:ea typeface="宋体" charset="0"/>
                </a:defRPr>
              </a:lvl2pPr>
              <a:lvl3pPr marL="1143000" indent="-228600" defTabSz="685800">
                <a:defRPr kumimoji="1" sz="2400">
                  <a:solidFill>
                    <a:schemeClr val="tx1"/>
                  </a:solidFill>
                  <a:latin typeface="Arial" charset="0"/>
                  <a:ea typeface="宋体" charset="0"/>
                </a:defRPr>
              </a:lvl3pPr>
              <a:lvl4pPr marL="1600200" indent="-228600" defTabSz="685800">
                <a:defRPr kumimoji="1" sz="2400">
                  <a:solidFill>
                    <a:schemeClr val="tx1"/>
                  </a:solidFill>
                  <a:latin typeface="Arial" charset="0"/>
                  <a:ea typeface="宋体" charset="0"/>
                </a:defRPr>
              </a:lvl4pPr>
              <a:lvl5pPr marL="2057400" indent="-228600" defTabSz="685800">
                <a:defRPr kumimoji="1" sz="2400">
                  <a:solidFill>
                    <a:schemeClr val="tx1"/>
                  </a:solidFill>
                  <a:latin typeface="Arial" charset="0"/>
                  <a:ea typeface="宋体" charset="0"/>
                </a:defRPr>
              </a:lvl5pPr>
              <a:lvl6pPr marL="2514600" indent="-228600" defTabSz="685800" fontAlgn="base">
                <a:spcBef>
                  <a:spcPct val="0"/>
                </a:spcBef>
                <a:spcAft>
                  <a:spcPct val="0"/>
                </a:spcAft>
                <a:buFont typeface="Arial" charset="0"/>
                <a:defRPr kumimoji="1" sz="2400">
                  <a:solidFill>
                    <a:schemeClr val="tx1"/>
                  </a:solidFill>
                  <a:latin typeface="Arial" charset="0"/>
                  <a:ea typeface="宋体" charset="0"/>
                </a:defRPr>
              </a:lvl6pPr>
              <a:lvl7pPr marL="2971800" indent="-228600" defTabSz="685800" fontAlgn="base">
                <a:spcBef>
                  <a:spcPct val="0"/>
                </a:spcBef>
                <a:spcAft>
                  <a:spcPct val="0"/>
                </a:spcAft>
                <a:buFont typeface="Arial" charset="0"/>
                <a:defRPr kumimoji="1" sz="2400">
                  <a:solidFill>
                    <a:schemeClr val="tx1"/>
                  </a:solidFill>
                  <a:latin typeface="Arial" charset="0"/>
                  <a:ea typeface="宋体" charset="0"/>
                </a:defRPr>
              </a:lvl7pPr>
              <a:lvl8pPr marL="3429000" indent="-228600" defTabSz="685800" fontAlgn="base">
                <a:spcBef>
                  <a:spcPct val="0"/>
                </a:spcBef>
                <a:spcAft>
                  <a:spcPct val="0"/>
                </a:spcAft>
                <a:buFont typeface="Arial" charset="0"/>
                <a:defRPr kumimoji="1" sz="2400">
                  <a:solidFill>
                    <a:schemeClr val="tx1"/>
                  </a:solidFill>
                  <a:latin typeface="Arial" charset="0"/>
                  <a:ea typeface="宋体" charset="0"/>
                </a:defRPr>
              </a:lvl8pPr>
              <a:lvl9pPr marL="3886200" indent="-228600" defTabSz="685800" fontAlgn="base">
                <a:spcBef>
                  <a:spcPct val="0"/>
                </a:spcBef>
                <a:spcAft>
                  <a:spcPct val="0"/>
                </a:spcAft>
                <a:buFont typeface="Arial" charset="0"/>
                <a:defRPr kumimoji="1" sz="2400">
                  <a:solidFill>
                    <a:schemeClr val="tx1"/>
                  </a:solidFill>
                  <a:latin typeface="Arial" charset="0"/>
                  <a:ea typeface="宋体" charset="0"/>
                </a:defRPr>
              </a:lvl9pPr>
            </a:lstStyle>
            <a:p>
              <a:pPr algn="ctr">
                <a:buFontTx/>
                <a:buNone/>
              </a:pPr>
              <a:r>
                <a:rPr kumimoji="0" lang="zh-CN" altLang="en-US" sz="1400" dirty="0">
                  <a:solidFill>
                    <a:srgbClr val="000000"/>
                  </a:solidFill>
                  <a:latin typeface="微软雅黑" charset="0"/>
                  <a:ea typeface="微软雅黑" charset="0"/>
                  <a:cs typeface="微软雅黑" charset="0"/>
                </a:rPr>
                <a:t>营业时间</a:t>
              </a:r>
            </a:p>
          </p:txBody>
        </p:sp>
      </p:grpSp>
    </p:spTree>
    <p:extLst>
      <p:ext uri="{BB962C8B-B14F-4D97-AF65-F5344CB8AC3E}">
        <p14:creationId xmlns:p14="http://schemas.microsoft.com/office/powerpoint/2010/main" val="20741027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3" name="Group 7"/>
          <p:cNvGrpSpPr>
            <a:grpSpLocks/>
          </p:cNvGrpSpPr>
          <p:nvPr/>
        </p:nvGrpSpPr>
        <p:grpSpPr bwMode="auto">
          <a:xfrm>
            <a:off x="323528" y="292895"/>
            <a:ext cx="390372" cy="205979"/>
            <a:chOff x="0" y="0"/>
            <a:chExt cx="1041399" cy="549275"/>
          </a:xfrm>
          <a:solidFill>
            <a:srgbClr val="0875DE"/>
          </a:solidFill>
        </p:grpSpPr>
        <p:sp>
          <p:nvSpPr>
            <p:cNvPr id="14"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6"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7" name="Title 1"/>
          <p:cNvSpPr txBox="1">
            <a:spLocks/>
          </p:cNvSpPr>
          <p:nvPr/>
        </p:nvSpPr>
        <p:spPr>
          <a:xfrm>
            <a:off x="857879" y="200199"/>
            <a:ext cx="3746177"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Arial"/>
                <a:ea typeface="方正兰亭超细黑简体"/>
                <a:cs typeface="+mn-ea"/>
                <a:sym typeface="Arial"/>
              </a:rPr>
              <a:t>小家电新零售三要点</a:t>
            </a:r>
            <a:endParaRPr lang="en-GB" altLang="zh-CN" sz="1800" b="1" dirty="0">
              <a:solidFill>
                <a:schemeClr val="tx1">
                  <a:lumMod val="75000"/>
                  <a:lumOff val="25000"/>
                </a:schemeClr>
              </a:solidFill>
              <a:latin typeface="Arial"/>
              <a:ea typeface="方正兰亭超细黑简体"/>
              <a:cs typeface="+mn-ea"/>
              <a:sym typeface="Arial"/>
            </a:endParaRPr>
          </a:p>
        </p:txBody>
      </p:sp>
      <p:sp>
        <p:nvSpPr>
          <p:cNvPr id="2" name="日期占位符 1"/>
          <p:cNvSpPr>
            <a:spLocks noGrp="1"/>
          </p:cNvSpPr>
          <p:nvPr>
            <p:ph type="dt" sz="half" idx="10"/>
          </p:nvPr>
        </p:nvSpPr>
        <p:spPr/>
        <p:txBody>
          <a:bodyPr/>
          <a:lstStyle/>
          <a:p>
            <a:fld id="{E803666E-AF9B-B74E-B76D-10C60D21894D}" type="datetime1">
              <a:rPr lang="zh-CN" altLang="en-US" smtClean="0"/>
              <a:t>2017/9/21</a:t>
            </a:fld>
            <a:endParaRPr lang="zh-CN" altLang="en-US"/>
          </a:p>
        </p:txBody>
      </p:sp>
      <p:sp>
        <p:nvSpPr>
          <p:cNvPr id="4" name="幻灯片编号占位符 3"/>
          <p:cNvSpPr>
            <a:spLocks noGrp="1"/>
          </p:cNvSpPr>
          <p:nvPr>
            <p:ph type="sldNum" sz="quarter" idx="12"/>
          </p:nvPr>
        </p:nvSpPr>
        <p:spPr/>
        <p:txBody>
          <a:bodyPr/>
          <a:lstStyle/>
          <a:p>
            <a:fld id="{FAEB12DD-E797-44F6-9BCC-EF71B9671ECC}" type="slidenum">
              <a:rPr lang="zh-CN" altLang="en-US" smtClean="0"/>
              <a:t>9</a:t>
            </a:fld>
            <a:endParaRPr lang="zh-CN" altLang="en-US"/>
          </a:p>
        </p:txBody>
      </p:sp>
      <p:grpSp>
        <p:nvGrpSpPr>
          <p:cNvPr id="77" name="组合 7"/>
          <p:cNvGrpSpPr/>
          <p:nvPr/>
        </p:nvGrpSpPr>
        <p:grpSpPr>
          <a:xfrm>
            <a:off x="3736627" y="1081679"/>
            <a:ext cx="724085" cy="724183"/>
            <a:chOff x="5037689" y="1747569"/>
            <a:chExt cx="965446" cy="965577"/>
          </a:xfrm>
        </p:grpSpPr>
        <p:sp>
          <p:nvSpPr>
            <p:cNvPr id="78" name="椭圆 77"/>
            <p:cNvSpPr/>
            <p:nvPr/>
          </p:nvSpPr>
          <p:spPr>
            <a:xfrm>
              <a:off x="5037689" y="1747569"/>
              <a:ext cx="965446" cy="965577"/>
            </a:xfrm>
            <a:prstGeom prst="ellipse">
              <a:avLst/>
            </a:prstGeom>
            <a:solidFill>
              <a:srgbClr val="00706B"/>
            </a:solidFill>
            <a:ln w="19050" cap="flat">
              <a:no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24" tIns="45713" rIns="91424" bIns="45713" numCol="1" anchor="t" anchorCtr="0" compatLnSpc="1">
              <a:prstTxWarp prst="textNoShape">
                <a:avLst/>
              </a:prstTxWarp>
            </a:bodyPr>
            <a:lstStyle/>
            <a:p>
              <a:pPr defTabSz="914103"/>
              <a:endParaRPr lang="zh-CN" altLang="en-US" kern="0">
                <a:solidFill>
                  <a:prstClr val="black"/>
                </a:solidFill>
              </a:endParaRPr>
            </a:p>
          </p:txBody>
        </p:sp>
        <p:sp>
          <p:nvSpPr>
            <p:cNvPr id="79" name="KSO_Shape"/>
            <p:cNvSpPr/>
            <p:nvPr/>
          </p:nvSpPr>
          <p:spPr bwMode="auto">
            <a:xfrm>
              <a:off x="5286500" y="1996416"/>
              <a:ext cx="467824" cy="467882"/>
            </a:xfrm>
            <a:custGeom>
              <a:avLst/>
              <a:gdLst>
                <a:gd name="T0" fmla="*/ 1767542 w 3927"/>
                <a:gd name="T1" fmla="*/ 308011 h 3928"/>
                <a:gd name="T2" fmla="*/ 1684137 w 3927"/>
                <a:gd name="T3" fmla="*/ 390514 h 3928"/>
                <a:gd name="T4" fmla="*/ 1406885 w 3927"/>
                <a:gd name="T5" fmla="*/ 115046 h 3928"/>
                <a:gd name="T6" fmla="*/ 1490290 w 3927"/>
                <a:gd name="T7" fmla="*/ 32084 h 3928"/>
                <a:gd name="T8" fmla="*/ 1597525 w 3927"/>
                <a:gd name="T9" fmla="*/ 28876 h 3928"/>
                <a:gd name="T10" fmla="*/ 1770750 w 3927"/>
                <a:gd name="T11" fmla="*/ 200757 h 3928"/>
                <a:gd name="T12" fmla="*/ 1767542 w 3927"/>
                <a:gd name="T13" fmla="*/ 308011 h 3928"/>
                <a:gd name="T14" fmla="*/ 1032021 w 3927"/>
                <a:gd name="T15" fmla="*/ 1039078 h 3928"/>
                <a:gd name="T16" fmla="*/ 754768 w 3927"/>
                <a:gd name="T17" fmla="*/ 763152 h 3928"/>
                <a:gd name="T18" fmla="*/ 1364724 w 3927"/>
                <a:gd name="T19" fmla="*/ 156756 h 3928"/>
                <a:gd name="T20" fmla="*/ 1641977 w 3927"/>
                <a:gd name="T21" fmla="*/ 432682 h 3928"/>
                <a:gd name="T22" fmla="*/ 1032021 w 3927"/>
                <a:gd name="T23" fmla="*/ 1039078 h 3928"/>
                <a:gd name="T24" fmla="*/ 993526 w 3927"/>
                <a:gd name="T25" fmla="*/ 1077121 h 3928"/>
                <a:gd name="T26" fmla="*/ 605373 w 3927"/>
                <a:gd name="T27" fmla="*/ 1187584 h 3928"/>
                <a:gd name="T28" fmla="*/ 716274 w 3927"/>
                <a:gd name="T29" fmla="*/ 801653 h 3928"/>
                <a:gd name="T30" fmla="*/ 993526 w 3927"/>
                <a:gd name="T31" fmla="*/ 1077121 h 3928"/>
                <a:gd name="T32" fmla="*/ 352867 w 3927"/>
                <a:gd name="T33" fmla="*/ 226883 h 3928"/>
                <a:gd name="T34" fmla="*/ 179641 w 3927"/>
                <a:gd name="T35" fmla="*/ 400597 h 3928"/>
                <a:gd name="T36" fmla="*/ 179641 w 3927"/>
                <a:gd name="T37" fmla="*/ 1447468 h 3928"/>
                <a:gd name="T38" fmla="*/ 352867 w 3927"/>
                <a:gd name="T39" fmla="*/ 1620724 h 3928"/>
                <a:gd name="T40" fmla="*/ 1400011 w 3927"/>
                <a:gd name="T41" fmla="*/ 1620724 h 3928"/>
                <a:gd name="T42" fmla="*/ 1573236 w 3927"/>
                <a:gd name="T43" fmla="*/ 1447468 h 3928"/>
                <a:gd name="T44" fmla="*/ 1573236 w 3927"/>
                <a:gd name="T45" fmla="*/ 759485 h 3928"/>
                <a:gd name="T46" fmla="*/ 1752419 w 3927"/>
                <a:gd name="T47" fmla="*/ 585771 h 3928"/>
                <a:gd name="T48" fmla="*/ 1752419 w 3927"/>
                <a:gd name="T49" fmla="*/ 1511178 h 3928"/>
                <a:gd name="T50" fmla="*/ 1457753 w 3927"/>
                <a:gd name="T51" fmla="*/ 1800397 h 3928"/>
                <a:gd name="T52" fmla="*/ 289168 w 3927"/>
                <a:gd name="T53" fmla="*/ 1800397 h 3928"/>
                <a:gd name="T54" fmla="*/ 0 w 3927"/>
                <a:gd name="T55" fmla="*/ 1511178 h 3928"/>
                <a:gd name="T56" fmla="*/ 0 w 3927"/>
                <a:gd name="T57" fmla="*/ 354304 h 3928"/>
                <a:gd name="T58" fmla="*/ 289168 w 3927"/>
                <a:gd name="T59" fmla="*/ 47210 h 3928"/>
                <a:gd name="T60" fmla="*/ 1214412 w 3927"/>
                <a:gd name="T61" fmla="*/ 47210 h 3928"/>
                <a:gd name="T62" fmla="*/ 1040728 w 3927"/>
                <a:gd name="T63" fmla="*/ 226883 h 3928"/>
                <a:gd name="T64" fmla="*/ 352867 w 3927"/>
                <a:gd name="T65" fmla="*/ 226883 h 39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ysClr val="window" lastClr="FFFFFF"/>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914103">
                <a:defRPr/>
              </a:pPr>
              <a:endParaRPr lang="zh-CN" altLang="en-US">
                <a:solidFill>
                  <a:sysClr val="windowText" lastClr="000000"/>
                </a:solidFill>
              </a:endParaRPr>
            </a:p>
          </p:txBody>
        </p:sp>
      </p:grpSp>
      <p:grpSp>
        <p:nvGrpSpPr>
          <p:cNvPr id="80" name="组合 10"/>
          <p:cNvGrpSpPr/>
          <p:nvPr/>
        </p:nvGrpSpPr>
        <p:grpSpPr>
          <a:xfrm>
            <a:off x="4231860" y="2357883"/>
            <a:ext cx="724085" cy="724183"/>
            <a:chOff x="5698000" y="3449174"/>
            <a:chExt cx="965446" cy="965577"/>
          </a:xfrm>
        </p:grpSpPr>
        <p:sp>
          <p:nvSpPr>
            <p:cNvPr id="81" name="椭圆 80"/>
            <p:cNvSpPr/>
            <p:nvPr/>
          </p:nvSpPr>
          <p:spPr>
            <a:xfrm>
              <a:off x="5698000" y="3449174"/>
              <a:ext cx="965446" cy="965577"/>
            </a:xfrm>
            <a:prstGeom prst="ellipse">
              <a:avLst/>
            </a:prstGeom>
            <a:solidFill>
              <a:srgbClr val="00706B"/>
            </a:solidFill>
            <a:ln w="19050" cap="flat">
              <a:no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24" tIns="45713" rIns="91424" bIns="45713" numCol="1" anchor="t" anchorCtr="0" compatLnSpc="1">
              <a:prstTxWarp prst="textNoShape">
                <a:avLst/>
              </a:prstTxWarp>
            </a:bodyPr>
            <a:lstStyle/>
            <a:p>
              <a:pPr defTabSz="914103"/>
              <a:endParaRPr lang="zh-CN" altLang="en-US" kern="0">
                <a:solidFill>
                  <a:prstClr val="black"/>
                </a:solidFill>
              </a:endParaRPr>
            </a:p>
          </p:txBody>
        </p:sp>
        <p:sp>
          <p:nvSpPr>
            <p:cNvPr id="82" name="KSO_Shape"/>
            <p:cNvSpPr/>
            <p:nvPr/>
          </p:nvSpPr>
          <p:spPr bwMode="auto">
            <a:xfrm>
              <a:off x="5895054" y="3639055"/>
              <a:ext cx="545942" cy="509615"/>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103">
                <a:defRPr/>
              </a:pPr>
              <a:endParaRPr lang="zh-CN" altLang="en-US">
                <a:solidFill>
                  <a:srgbClr val="FFFFFF"/>
                </a:solidFill>
              </a:endParaRPr>
            </a:p>
          </p:txBody>
        </p:sp>
      </p:grpSp>
      <p:grpSp>
        <p:nvGrpSpPr>
          <p:cNvPr id="83" name="组合 13"/>
          <p:cNvGrpSpPr/>
          <p:nvPr/>
        </p:nvGrpSpPr>
        <p:grpSpPr>
          <a:xfrm>
            <a:off x="3722341" y="3612653"/>
            <a:ext cx="724085" cy="724183"/>
            <a:chOff x="5018642" y="5122201"/>
            <a:chExt cx="965446" cy="965577"/>
          </a:xfrm>
        </p:grpSpPr>
        <p:sp>
          <p:nvSpPr>
            <p:cNvPr id="84" name="椭圆 83"/>
            <p:cNvSpPr/>
            <p:nvPr/>
          </p:nvSpPr>
          <p:spPr>
            <a:xfrm>
              <a:off x="5018642" y="5122201"/>
              <a:ext cx="965446" cy="965577"/>
            </a:xfrm>
            <a:prstGeom prst="ellipse">
              <a:avLst/>
            </a:prstGeom>
            <a:solidFill>
              <a:srgbClr val="00706B"/>
            </a:solidFill>
            <a:ln w="19050" cap="flat">
              <a:no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24" tIns="45713" rIns="91424" bIns="45713" numCol="1" anchor="t" anchorCtr="0" compatLnSpc="1">
              <a:prstTxWarp prst="textNoShape">
                <a:avLst/>
              </a:prstTxWarp>
            </a:bodyPr>
            <a:lstStyle/>
            <a:p>
              <a:pPr defTabSz="914103"/>
              <a:endParaRPr lang="zh-CN" altLang="en-US" kern="0">
                <a:solidFill>
                  <a:prstClr val="black"/>
                </a:solidFill>
              </a:endParaRPr>
            </a:p>
          </p:txBody>
        </p:sp>
        <p:sp>
          <p:nvSpPr>
            <p:cNvPr id="85" name="KSO_Shape"/>
            <p:cNvSpPr/>
            <p:nvPr/>
          </p:nvSpPr>
          <p:spPr bwMode="auto">
            <a:xfrm>
              <a:off x="5270482" y="5312076"/>
              <a:ext cx="461765" cy="58582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ysClr val="window" lastClr="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914103">
                <a:defRPr/>
              </a:pPr>
              <a:endParaRPr lang="zh-CN" altLang="en-US">
                <a:solidFill>
                  <a:srgbClr val="FFFFFF"/>
                </a:solidFill>
                <a:latin typeface="造字工房悦黑（非商用）常规体"/>
                <a:ea typeface="+mn-ea"/>
              </a:endParaRPr>
            </a:p>
          </p:txBody>
        </p:sp>
      </p:grpSp>
      <p:grpSp>
        <p:nvGrpSpPr>
          <p:cNvPr id="86" name="组合 16"/>
          <p:cNvGrpSpPr/>
          <p:nvPr/>
        </p:nvGrpSpPr>
        <p:grpSpPr>
          <a:xfrm>
            <a:off x="4547351" y="3577357"/>
            <a:ext cx="2747478" cy="1058309"/>
            <a:chOff x="5841004" y="1334791"/>
            <a:chExt cx="3663800" cy="1411079"/>
          </a:xfrm>
        </p:grpSpPr>
        <p:sp>
          <p:nvSpPr>
            <p:cNvPr id="87" name="MH_SubTitle_1"/>
            <p:cNvSpPr>
              <a:spLocks noChangeArrowheads="1"/>
            </p:cNvSpPr>
            <p:nvPr/>
          </p:nvSpPr>
          <p:spPr bwMode="auto">
            <a:xfrm flipH="1">
              <a:off x="5841004" y="1334791"/>
              <a:ext cx="1614336" cy="451405"/>
            </a:xfrm>
            <a:prstGeom prst="rect">
              <a:avLst/>
            </a:prstGeom>
            <a:noFill/>
          </p:spPr>
          <p:txBody>
            <a:bodyPr wrap="none" rtlCol="0">
              <a:spAutoFit/>
            </a:bodyPr>
            <a:lstStyle/>
            <a:p>
              <a:r>
                <a:rPr lang="zh-CN" altLang="en-US" sz="1600" b="1" dirty="0">
                  <a:solidFill>
                    <a:srgbClr val="00706B"/>
                  </a:solidFill>
                  <a:latin typeface="微软雅黑" pitchFamily="34" charset="-122"/>
                  <a:ea typeface="微软雅黑" pitchFamily="34" charset="-122"/>
                </a:rPr>
                <a:t>企业数据化</a:t>
              </a:r>
              <a:endParaRPr lang="en-US" altLang="zh-CN" sz="1600" b="1" dirty="0">
                <a:solidFill>
                  <a:srgbClr val="00706B"/>
                </a:solidFill>
                <a:latin typeface="微软雅黑" pitchFamily="34" charset="-122"/>
                <a:ea typeface="微软雅黑" pitchFamily="34" charset="-122"/>
              </a:endParaRPr>
            </a:p>
          </p:txBody>
        </p:sp>
        <p:sp>
          <p:nvSpPr>
            <p:cNvPr id="88" name="Rectangle 5"/>
            <p:cNvSpPr/>
            <p:nvPr/>
          </p:nvSpPr>
          <p:spPr bwMode="auto">
            <a:xfrm>
              <a:off x="5994583" y="1933362"/>
              <a:ext cx="3510221" cy="81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t"/>
            <a:lstStyle/>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会员数据化</a:t>
              </a:r>
              <a:endParaRPr lang="en-US" altLang="zh-CN"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服务数据化</a:t>
              </a:r>
              <a:endParaRPr lang="en-US" altLang="zh-CN"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商品数据化</a:t>
              </a:r>
            </a:p>
          </p:txBody>
        </p:sp>
      </p:grpSp>
      <p:cxnSp>
        <p:nvCxnSpPr>
          <p:cNvPr id="89" name="直接连接符 19"/>
          <p:cNvCxnSpPr/>
          <p:nvPr/>
        </p:nvCxnSpPr>
        <p:spPr>
          <a:xfrm>
            <a:off x="4573652" y="1366623"/>
            <a:ext cx="2224543" cy="0"/>
          </a:xfrm>
          <a:prstGeom prst="line">
            <a:avLst/>
          </a:prstGeom>
          <a:noFill/>
          <a:ln w="19050" cap="flat" cmpd="sng" algn="ctr">
            <a:solidFill>
              <a:srgbClr val="E7E6E6">
                <a:lumMod val="50000"/>
              </a:srgbClr>
            </a:solidFill>
            <a:prstDash val="sysDot"/>
            <a:miter lim="800000"/>
            <a:tailEnd type="oval"/>
          </a:ln>
          <a:effectLst/>
        </p:spPr>
      </p:cxnSp>
      <p:grpSp>
        <p:nvGrpSpPr>
          <p:cNvPr id="90" name="组合 20"/>
          <p:cNvGrpSpPr/>
          <p:nvPr/>
        </p:nvGrpSpPr>
        <p:grpSpPr>
          <a:xfrm>
            <a:off x="5097182" y="2306199"/>
            <a:ext cx="2566718" cy="949847"/>
            <a:chOff x="5841004" y="2669404"/>
            <a:chExt cx="3422752" cy="1266464"/>
          </a:xfrm>
        </p:grpSpPr>
        <p:sp>
          <p:nvSpPr>
            <p:cNvPr id="91" name="MH_SubTitle_1"/>
            <p:cNvSpPr>
              <a:spLocks noChangeArrowheads="1"/>
            </p:cNvSpPr>
            <p:nvPr/>
          </p:nvSpPr>
          <p:spPr bwMode="auto">
            <a:xfrm flipH="1">
              <a:off x="5841004" y="2669404"/>
              <a:ext cx="1614335" cy="451406"/>
            </a:xfrm>
            <a:prstGeom prst="rect">
              <a:avLst/>
            </a:prstGeom>
            <a:noFill/>
          </p:spPr>
          <p:txBody>
            <a:bodyPr wrap="none" rtlCol="0">
              <a:spAutoFit/>
            </a:bodyPr>
            <a:lstStyle/>
            <a:p>
              <a:r>
                <a:rPr lang="zh-CN" altLang="en-US" sz="1600" b="1" dirty="0">
                  <a:solidFill>
                    <a:srgbClr val="00706B"/>
                  </a:solidFill>
                  <a:latin typeface="微软雅黑" pitchFamily="34" charset="-122"/>
                  <a:ea typeface="微软雅黑" pitchFamily="34" charset="-122"/>
                </a:rPr>
                <a:t>服务标准化</a:t>
              </a:r>
              <a:endParaRPr lang="en-US" altLang="zh-CN" sz="1600" b="1" dirty="0">
                <a:solidFill>
                  <a:srgbClr val="00706B"/>
                </a:solidFill>
                <a:latin typeface="微软雅黑" pitchFamily="34" charset="-122"/>
                <a:ea typeface="微软雅黑" pitchFamily="34" charset="-122"/>
              </a:endParaRPr>
            </a:p>
          </p:txBody>
        </p:sp>
        <p:sp>
          <p:nvSpPr>
            <p:cNvPr id="92" name="Rectangle 5"/>
            <p:cNvSpPr/>
            <p:nvPr/>
          </p:nvSpPr>
          <p:spPr bwMode="auto">
            <a:xfrm>
              <a:off x="5980705" y="3123360"/>
              <a:ext cx="3283051" cy="812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t"/>
            <a:lstStyle/>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服务可售卖</a:t>
              </a:r>
              <a:endParaRPr lang="en-US" altLang="zh-CN"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服务可跟踪</a:t>
              </a:r>
              <a:endParaRPr lang="en-US" altLang="zh-CN"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服务可连带</a:t>
              </a:r>
            </a:p>
          </p:txBody>
        </p:sp>
      </p:grpSp>
      <p:cxnSp>
        <p:nvCxnSpPr>
          <p:cNvPr id="93" name="直接连接符 23"/>
          <p:cNvCxnSpPr/>
          <p:nvPr/>
        </p:nvCxnSpPr>
        <p:spPr>
          <a:xfrm>
            <a:off x="5079589" y="2629524"/>
            <a:ext cx="2224544" cy="0"/>
          </a:xfrm>
          <a:prstGeom prst="line">
            <a:avLst/>
          </a:prstGeom>
          <a:noFill/>
          <a:ln w="19050" cap="flat" cmpd="sng" algn="ctr">
            <a:solidFill>
              <a:srgbClr val="E7E6E6">
                <a:lumMod val="50000"/>
              </a:srgbClr>
            </a:solidFill>
            <a:prstDash val="sysDot"/>
            <a:miter lim="800000"/>
            <a:tailEnd type="oval"/>
          </a:ln>
          <a:effectLst/>
        </p:spPr>
      </p:cxnSp>
      <p:grpSp>
        <p:nvGrpSpPr>
          <p:cNvPr id="94" name="组合 24"/>
          <p:cNvGrpSpPr/>
          <p:nvPr/>
        </p:nvGrpSpPr>
        <p:grpSpPr>
          <a:xfrm>
            <a:off x="4571639" y="998936"/>
            <a:ext cx="2708077" cy="1043195"/>
            <a:chOff x="5678803" y="4931686"/>
            <a:chExt cx="3611257" cy="1390927"/>
          </a:xfrm>
        </p:grpSpPr>
        <p:sp>
          <p:nvSpPr>
            <p:cNvPr id="95" name="MH_SubTitle_1"/>
            <p:cNvSpPr>
              <a:spLocks noChangeArrowheads="1"/>
            </p:cNvSpPr>
            <p:nvPr/>
          </p:nvSpPr>
          <p:spPr bwMode="auto">
            <a:xfrm flipH="1">
              <a:off x="5678803" y="4931686"/>
              <a:ext cx="1614335" cy="451405"/>
            </a:xfrm>
            <a:prstGeom prst="rect">
              <a:avLst/>
            </a:prstGeom>
            <a:noFill/>
          </p:spPr>
          <p:txBody>
            <a:bodyPr wrap="none" rtlCol="0">
              <a:spAutoFit/>
            </a:bodyPr>
            <a:lstStyle/>
            <a:p>
              <a:r>
                <a:rPr lang="zh-CN" altLang="en-US" sz="1600" b="1" dirty="0">
                  <a:solidFill>
                    <a:srgbClr val="00706B"/>
                  </a:solidFill>
                  <a:latin typeface="微软雅黑" pitchFamily="34" charset="-122"/>
                  <a:ea typeface="微软雅黑" pitchFamily="34" charset="-122"/>
                </a:rPr>
                <a:t>商品高频化</a:t>
              </a:r>
              <a:endParaRPr lang="en-US" altLang="zh-CN" sz="1600" b="1" dirty="0">
                <a:solidFill>
                  <a:srgbClr val="00706B"/>
                </a:solidFill>
                <a:latin typeface="微软雅黑" pitchFamily="34" charset="-122"/>
                <a:ea typeface="微软雅黑" pitchFamily="34" charset="-122"/>
              </a:endParaRPr>
            </a:p>
          </p:txBody>
        </p:sp>
        <p:sp>
          <p:nvSpPr>
            <p:cNvPr id="96" name="Rectangle 5"/>
            <p:cNvSpPr/>
            <p:nvPr/>
          </p:nvSpPr>
          <p:spPr bwMode="auto">
            <a:xfrm>
              <a:off x="5818504" y="5510106"/>
              <a:ext cx="3471556" cy="8125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t"/>
            <a:lstStyle/>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商品组合高低频</a:t>
              </a:r>
              <a:endParaRPr lang="en-US" altLang="zh-CN"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spcBef>
                  <a:spcPts val="375"/>
                </a:spcBef>
                <a:defRPr/>
              </a:pPr>
              <a:r>
                <a:rPr lang="zh-CN" altLang="en-US" sz="11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线上线下组合高低频</a:t>
              </a:r>
            </a:p>
          </p:txBody>
        </p:sp>
      </p:grpSp>
      <p:cxnSp>
        <p:nvCxnSpPr>
          <p:cNvPr id="97" name="直接连接符 27"/>
          <p:cNvCxnSpPr/>
          <p:nvPr/>
        </p:nvCxnSpPr>
        <p:spPr>
          <a:xfrm>
            <a:off x="4556509" y="3951966"/>
            <a:ext cx="2224543" cy="0"/>
          </a:xfrm>
          <a:prstGeom prst="line">
            <a:avLst/>
          </a:prstGeom>
          <a:noFill/>
          <a:ln w="19050" cap="flat" cmpd="sng" algn="ctr">
            <a:solidFill>
              <a:srgbClr val="E7E6E6">
                <a:lumMod val="50000"/>
              </a:srgbClr>
            </a:solidFill>
            <a:prstDash val="sysDot"/>
            <a:miter lim="800000"/>
            <a:tailEnd type="oval"/>
          </a:ln>
          <a:effectLst/>
        </p:spPr>
      </p:cxnSp>
      <p:grpSp>
        <p:nvGrpSpPr>
          <p:cNvPr id="98" name="组合 28"/>
          <p:cNvGrpSpPr/>
          <p:nvPr/>
        </p:nvGrpSpPr>
        <p:grpSpPr>
          <a:xfrm>
            <a:off x="1589631" y="1684418"/>
            <a:ext cx="2070832" cy="2071112"/>
            <a:chOff x="2175027" y="2551221"/>
            <a:chExt cx="2761109" cy="2761482"/>
          </a:xfrm>
        </p:grpSpPr>
        <p:sp>
          <p:nvSpPr>
            <p:cNvPr id="99" name="椭圆 98"/>
            <p:cNvSpPr/>
            <p:nvPr/>
          </p:nvSpPr>
          <p:spPr>
            <a:xfrm>
              <a:off x="2175027" y="2551221"/>
              <a:ext cx="2761109" cy="2761482"/>
            </a:xfrm>
            <a:prstGeom prst="ellipse">
              <a:avLst/>
            </a:prstGeom>
            <a:gradFill flip="none" rotWithShape="1">
              <a:gsLst>
                <a:gs pos="100000">
                  <a:srgbClr val="FFFFFF"/>
                </a:gs>
                <a:gs pos="0">
                  <a:srgbClr val="B8BBBC"/>
                </a:gs>
              </a:gsLst>
              <a:lin ang="5400000" scaled="1"/>
              <a:tileRect/>
            </a:gradFill>
            <a:ln w="44450" cap="flat" cmpd="sng" algn="ctr">
              <a:gradFill>
                <a:gsLst>
                  <a:gs pos="0">
                    <a:sysClr val="window" lastClr="FFFFFF"/>
                  </a:gs>
                  <a:gs pos="100000">
                    <a:sysClr val="window" lastClr="FFFFFF">
                      <a:lumMod val="75000"/>
                    </a:sysClr>
                  </a:gs>
                </a:gsLst>
                <a:lin ang="5400000" scaled="1"/>
              </a:gradFill>
              <a:prstDash val="solid"/>
              <a:miter lim="800000"/>
            </a:ln>
            <a:effectLst>
              <a:outerShdw blurRad="152400" dist="38100" dir="2700000" algn="tl" rotWithShape="0">
                <a:prstClr val="black">
                  <a:alpha val="28000"/>
                </a:prstClr>
              </a:outerShdw>
            </a:effectLst>
          </p:spPr>
          <p:txBody>
            <a:bodyPr rtlCol="0" anchor="ctr"/>
            <a:lstStyle/>
            <a:p>
              <a:pPr algn="ctr" defTabSz="914103">
                <a:defRPr/>
              </a:pPr>
              <a:endParaRPr lang="zh-CN" altLang="en-US" kern="0">
                <a:solidFill>
                  <a:sysClr val="window" lastClr="FFFFFF"/>
                </a:solidFill>
                <a:latin typeface="Agency FB"/>
              </a:endParaRPr>
            </a:p>
          </p:txBody>
        </p:sp>
        <p:sp>
          <p:nvSpPr>
            <p:cNvPr id="100" name="Oval 68"/>
            <p:cNvSpPr/>
            <p:nvPr/>
          </p:nvSpPr>
          <p:spPr>
            <a:xfrm>
              <a:off x="2378910" y="2766991"/>
              <a:ext cx="2355210" cy="2355210"/>
            </a:xfrm>
            <a:prstGeom prst="ellipse">
              <a:avLst/>
            </a:prstGeom>
            <a:blipFill>
              <a:blip r:embed="rId3"/>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00" dirty="0"/>
            </a:p>
          </p:txBody>
        </p:sp>
      </p:grpSp>
      <p:sp>
        <p:nvSpPr>
          <p:cNvPr id="7" name="文本框 6"/>
          <p:cNvSpPr txBox="1"/>
          <p:nvPr/>
        </p:nvSpPr>
        <p:spPr>
          <a:xfrm>
            <a:off x="7066618" y="1145169"/>
            <a:ext cx="1488649" cy="369332"/>
          </a:xfrm>
          <a:prstGeom prst="rect">
            <a:avLst/>
          </a:prstGeom>
          <a:noFill/>
        </p:spPr>
        <p:txBody>
          <a:bodyPr wrap="square" rtlCol="0">
            <a:spAutoFit/>
          </a:bodyPr>
          <a:lstStyle/>
          <a:p>
            <a:pPr algn="ctr"/>
            <a:r>
              <a:rPr kumimoji="1" lang="zh-CN" altLang="en-US" dirty="0"/>
              <a:t>提高进店率</a:t>
            </a:r>
          </a:p>
        </p:txBody>
      </p:sp>
      <p:sp>
        <p:nvSpPr>
          <p:cNvPr id="101" name="文本框 100"/>
          <p:cNvSpPr txBox="1"/>
          <p:nvPr/>
        </p:nvSpPr>
        <p:spPr>
          <a:xfrm>
            <a:off x="7429083" y="2379993"/>
            <a:ext cx="1488649" cy="369332"/>
          </a:xfrm>
          <a:prstGeom prst="rect">
            <a:avLst/>
          </a:prstGeom>
          <a:noFill/>
        </p:spPr>
        <p:txBody>
          <a:bodyPr wrap="square" rtlCol="0">
            <a:spAutoFit/>
          </a:bodyPr>
          <a:lstStyle/>
          <a:p>
            <a:pPr algn="ctr"/>
            <a:r>
              <a:rPr kumimoji="1" lang="zh-CN" altLang="en-US" dirty="0"/>
              <a:t>提高复购率</a:t>
            </a:r>
            <a:r>
              <a:rPr kumimoji="1" lang="en-US" altLang="zh-CN" dirty="0"/>
              <a:t>  </a:t>
            </a:r>
            <a:endParaRPr kumimoji="1" lang="zh-CN" altLang="en-US" dirty="0"/>
          </a:p>
        </p:txBody>
      </p:sp>
      <p:sp>
        <p:nvSpPr>
          <p:cNvPr id="102" name="文本框 101"/>
          <p:cNvSpPr txBox="1"/>
          <p:nvPr/>
        </p:nvSpPr>
        <p:spPr>
          <a:xfrm>
            <a:off x="6978789" y="3737880"/>
            <a:ext cx="1488649" cy="369332"/>
          </a:xfrm>
          <a:prstGeom prst="rect">
            <a:avLst/>
          </a:prstGeom>
          <a:noFill/>
        </p:spPr>
        <p:txBody>
          <a:bodyPr wrap="square" rtlCol="0">
            <a:spAutoFit/>
          </a:bodyPr>
          <a:lstStyle/>
          <a:p>
            <a:pPr algn="ctr"/>
            <a:r>
              <a:rPr kumimoji="1" lang="zh-CN" altLang="en-US" dirty="0"/>
              <a:t>提高转化率</a:t>
            </a:r>
            <a:r>
              <a:rPr kumimoji="1" lang="en-US" altLang="zh-CN" dirty="0"/>
              <a:t>  </a:t>
            </a:r>
            <a:endParaRPr kumimoji="1" lang="zh-CN" altLang="en-US" dirty="0"/>
          </a:p>
        </p:txBody>
      </p:sp>
    </p:spTree>
    <p:extLst>
      <p:ext uri="{BB962C8B-B14F-4D97-AF65-F5344CB8AC3E}">
        <p14:creationId xmlns:p14="http://schemas.microsoft.com/office/powerpoint/2010/main" val="3701151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xmlns:p14="http://schemas.microsoft.com/office/powerpoint/2010/mai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1000" fill="hold"/>
                                        <p:tgtEl>
                                          <p:spTgt spid="98"/>
                                        </p:tgtEl>
                                        <p:attrNameLst>
                                          <p:attrName>ppt_w</p:attrName>
                                        </p:attrNameLst>
                                      </p:cBhvr>
                                      <p:tavLst>
                                        <p:tav tm="0">
                                          <p:val>
                                            <p:fltVal val="0"/>
                                          </p:val>
                                        </p:tav>
                                        <p:tav tm="100000">
                                          <p:val>
                                            <p:strVal val="#ppt_w"/>
                                          </p:val>
                                        </p:tav>
                                      </p:tavLst>
                                    </p:anim>
                                    <p:anim calcmode="lin" valueType="num">
                                      <p:cBhvr>
                                        <p:cTn id="8" dur="1000" fill="hold"/>
                                        <p:tgtEl>
                                          <p:spTgt spid="98"/>
                                        </p:tgtEl>
                                        <p:attrNameLst>
                                          <p:attrName>ppt_h</p:attrName>
                                        </p:attrNameLst>
                                      </p:cBhvr>
                                      <p:tavLst>
                                        <p:tav tm="0">
                                          <p:val>
                                            <p:fltVal val="0"/>
                                          </p:val>
                                        </p:tav>
                                        <p:tav tm="100000">
                                          <p:val>
                                            <p:strVal val="#ppt_h"/>
                                          </p:val>
                                        </p:tav>
                                      </p:tavLst>
                                    </p:anim>
                                    <p:animEffect transition="in" filter="fade">
                                      <p:cBhvr>
                                        <p:cTn id="9" dur="1000"/>
                                        <p:tgtEl>
                                          <p:spTgt spid="98"/>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77"/>
                                        </p:tgtEl>
                                        <p:attrNameLst>
                                          <p:attrName>style.visibility</p:attrName>
                                        </p:attrNameLst>
                                      </p:cBhvr>
                                      <p:to>
                                        <p:strVal val="visible"/>
                                      </p:to>
                                    </p:set>
                                    <p:animScale>
                                      <p:cBhvr>
                                        <p:cTn id="13" dur="1000" decel="50000" fill="hold">
                                          <p:stCondLst>
                                            <p:cond delay="0"/>
                                          </p:stCondLst>
                                        </p:cTn>
                                        <p:tgtEl>
                                          <p:spTgt spid="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77"/>
                                        </p:tgtEl>
                                        <p:attrNameLst>
                                          <p:attrName>ppt_x</p:attrName>
                                          <p:attrName>ppt_y</p:attrName>
                                        </p:attrNameLst>
                                      </p:cBhvr>
                                    </p:animMotion>
                                    <p:animEffect transition="in" filter="fade">
                                      <p:cBhvr>
                                        <p:cTn id="15" dur="1000"/>
                                        <p:tgtEl>
                                          <p:spTgt spid="77"/>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left)">
                                      <p:cBhvr>
                                        <p:cTn id="19" dur="500"/>
                                        <p:tgtEl>
                                          <p:spTgt spid="89"/>
                                        </p:tgtEl>
                                      </p:cBhvr>
                                    </p:animEffect>
                                  </p:childTnLst>
                                </p:cTn>
                              </p:par>
                              <p:par>
                                <p:cTn id="20" presetID="22" presetClass="entr" presetSubtype="8"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left)">
                                      <p:cBhvr>
                                        <p:cTn id="22" dur="500"/>
                                        <p:tgtEl>
                                          <p:spTgt spid="86"/>
                                        </p:tgtEl>
                                      </p:cBhvr>
                                    </p:animEffect>
                                  </p:childTnLst>
                                </p:cTn>
                              </p:par>
                            </p:childTnLst>
                          </p:cTn>
                        </p:par>
                        <p:par>
                          <p:cTn id="23" fill="hold">
                            <p:stCondLst>
                              <p:cond delay="2500"/>
                            </p:stCondLst>
                            <p:childTnLst>
                              <p:par>
                                <p:cTn id="24" presetID="52" presetClass="entr" presetSubtype="0" fill="hold" nodeType="afterEffect">
                                  <p:stCondLst>
                                    <p:cond delay="0"/>
                                  </p:stCondLst>
                                  <p:childTnLst>
                                    <p:set>
                                      <p:cBhvr>
                                        <p:cTn id="25" dur="1" fill="hold">
                                          <p:stCondLst>
                                            <p:cond delay="0"/>
                                          </p:stCondLst>
                                        </p:cTn>
                                        <p:tgtEl>
                                          <p:spTgt spid="80"/>
                                        </p:tgtEl>
                                        <p:attrNameLst>
                                          <p:attrName>style.visibility</p:attrName>
                                        </p:attrNameLst>
                                      </p:cBhvr>
                                      <p:to>
                                        <p:strVal val="visible"/>
                                      </p:to>
                                    </p:set>
                                    <p:animScale>
                                      <p:cBhvr>
                                        <p:cTn id="26" dur="1000" decel="50000" fill="hold">
                                          <p:stCondLst>
                                            <p:cond delay="0"/>
                                          </p:stCondLst>
                                        </p:cTn>
                                        <p:tgtEl>
                                          <p:spTgt spid="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80"/>
                                        </p:tgtEl>
                                        <p:attrNameLst>
                                          <p:attrName>ppt_x</p:attrName>
                                          <p:attrName>ppt_y</p:attrName>
                                        </p:attrNameLst>
                                      </p:cBhvr>
                                    </p:animMotion>
                                    <p:animEffect transition="in" filter="fade">
                                      <p:cBhvr>
                                        <p:cTn id="28" dur="1000"/>
                                        <p:tgtEl>
                                          <p:spTgt spid="80"/>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500"/>
                                        <p:tgtEl>
                                          <p:spTgt spid="90"/>
                                        </p:tgtEl>
                                      </p:cBhvr>
                                    </p:animEffect>
                                  </p:childTnLst>
                                </p:cTn>
                              </p:par>
                              <p:par>
                                <p:cTn id="33" presetID="22" presetClass="entr" presetSubtype="8"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wipe(left)">
                                      <p:cBhvr>
                                        <p:cTn id="35" dur="500"/>
                                        <p:tgtEl>
                                          <p:spTgt spid="93"/>
                                        </p:tgtEl>
                                      </p:cBhvr>
                                    </p:animEffect>
                                  </p:childTnLst>
                                </p:cTn>
                              </p:par>
                            </p:childTnLst>
                          </p:cTn>
                        </p:par>
                        <p:par>
                          <p:cTn id="36" fill="hold">
                            <p:stCondLst>
                              <p:cond delay="4000"/>
                            </p:stCondLst>
                            <p:childTnLst>
                              <p:par>
                                <p:cTn id="37" presetID="52" presetClass="entr" presetSubtype="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Scale>
                                      <p:cBhvr>
                                        <p:cTn id="39" dur="100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83"/>
                                        </p:tgtEl>
                                        <p:attrNameLst>
                                          <p:attrName>ppt_x</p:attrName>
                                          <p:attrName>ppt_y</p:attrName>
                                        </p:attrNameLst>
                                      </p:cBhvr>
                                    </p:animMotion>
                                    <p:animEffect transition="in" filter="fade">
                                      <p:cBhvr>
                                        <p:cTn id="41" dur="1000"/>
                                        <p:tgtEl>
                                          <p:spTgt spid="83"/>
                                        </p:tgtEl>
                                      </p:cBhvr>
                                    </p:animEffect>
                                  </p:childTnLst>
                                </p:cTn>
                              </p:par>
                            </p:childTnLst>
                          </p:cTn>
                        </p:par>
                        <p:par>
                          <p:cTn id="42" fill="hold">
                            <p:stCondLst>
                              <p:cond delay="5000"/>
                            </p:stCondLst>
                            <p:childTnLst>
                              <p:par>
                                <p:cTn id="43" presetID="22" presetClass="entr" presetSubtype="8"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left)">
                                      <p:cBhvr>
                                        <p:cTn id="45" dur="500"/>
                                        <p:tgtEl>
                                          <p:spTgt spid="94"/>
                                        </p:tgtEl>
                                      </p:cBhvr>
                                    </p:animEffect>
                                  </p:childTnLst>
                                </p:cTn>
                              </p:par>
                              <p:par>
                                <p:cTn id="46" presetID="22" presetClass="entr" presetSubtype="8" fill="hold" nodeType="with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wipe(left)">
                                      <p:cBhvr>
                                        <p:cTn id="4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家居建材装修PPT模版"/>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1637</TotalTime>
  <Words>2442</Words>
  <Application>Microsoft Office PowerPoint</Application>
  <PresentationFormat>全屏显示(16:9)</PresentationFormat>
  <Paragraphs>521</Paragraphs>
  <Slides>35</Slides>
  <Notes>23</Notes>
  <HiddenSlides>0</HiddenSlides>
  <MMClips>2</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35</vt:i4>
      </vt:variant>
    </vt:vector>
  </HeadingPairs>
  <TitlesOfParts>
    <vt:vector size="55" baseType="lpstr">
      <vt:lpstr>FZXiYuan-M01S</vt:lpstr>
      <vt:lpstr>Gill Sans</vt:lpstr>
      <vt:lpstr>Gulim</vt:lpstr>
      <vt:lpstr>Helvetica Light</vt:lpstr>
      <vt:lpstr>Impact MT Std</vt:lpstr>
      <vt:lpstr>等线</vt:lpstr>
      <vt:lpstr>等线 Light</vt:lpstr>
      <vt:lpstr>方正兰亭超细黑简体</vt:lpstr>
      <vt:lpstr>宋体</vt:lpstr>
      <vt:lpstr>Microsoft YaHei</vt:lpstr>
      <vt:lpstr>Microsoft YaHei</vt:lpstr>
      <vt:lpstr>微软雅黑 Light</vt:lpstr>
      <vt:lpstr>造字工房悦黑（非商用）常规体</vt:lpstr>
      <vt:lpstr>Agency FB</vt:lpstr>
      <vt:lpstr>Arial</vt:lpstr>
      <vt:lpstr>Calibri</vt:lpstr>
      <vt:lpstr>Calibri Light</vt:lpstr>
      <vt:lpstr>Times New Roman</vt:lpstr>
      <vt:lpstr>Wingdings</vt:lpstr>
      <vt:lpstr>Office 主题​​</vt:lpstr>
      <vt:lpstr>PowerPoint 演示文稿</vt:lpstr>
      <vt:lpstr>PowerPoint 演示文稿</vt:lpstr>
      <vt:lpstr>飞科新零售业务构想</vt:lpstr>
      <vt:lpstr>飞科新零售业务蓝图</vt:lpstr>
      <vt:lpstr>飞科新零售业务蓝图技术理解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PPT模版</dc:title>
  <dc:creator/>
  <cp:lastModifiedBy>sl d</cp:lastModifiedBy>
  <cp:revision>327</cp:revision>
  <dcterms:created xsi:type="dcterms:W3CDTF">2017-04-29T12:55:48Z</dcterms:created>
  <dcterms:modified xsi:type="dcterms:W3CDTF">2017-09-21T11:49:51Z</dcterms:modified>
</cp:coreProperties>
</file>